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459" r:id="rId8"/>
    <p:sldId id="429" r:id="rId9"/>
    <p:sldId id="320" r:id="rId10"/>
    <p:sldId id="321" r:id="rId11"/>
    <p:sldId id="460" r:id="rId12"/>
    <p:sldId id="431" r:id="rId13"/>
    <p:sldId id="432" r:id="rId14"/>
    <p:sldId id="433" r:id="rId15"/>
    <p:sldId id="434" r:id="rId16"/>
    <p:sldId id="461" r:id="rId17"/>
    <p:sldId id="435" r:id="rId18"/>
    <p:sldId id="436" r:id="rId19"/>
    <p:sldId id="437" r:id="rId20"/>
    <p:sldId id="413" r:id="rId21"/>
    <p:sldId id="326" r:id="rId22"/>
    <p:sldId id="325" r:id="rId23"/>
    <p:sldId id="414" r:id="rId24"/>
    <p:sldId id="327" r:id="rId25"/>
    <p:sldId id="415" r:id="rId26"/>
    <p:sldId id="462" r:id="rId27"/>
    <p:sldId id="463" r:id="rId28"/>
    <p:sldId id="464" r:id="rId29"/>
    <p:sldId id="465" r:id="rId30"/>
    <p:sldId id="467" r:id="rId31"/>
    <p:sldId id="468" r:id="rId32"/>
    <p:sldId id="469" r:id="rId33"/>
    <p:sldId id="442" r:id="rId34"/>
    <p:sldId id="443" r:id="rId35"/>
    <p:sldId id="444" r:id="rId36"/>
    <p:sldId id="445" r:id="rId37"/>
    <p:sldId id="446" r:id="rId38"/>
    <p:sldId id="447" r:id="rId39"/>
    <p:sldId id="335" r:id="rId40"/>
    <p:sldId id="336" r:id="rId41"/>
    <p:sldId id="338" r:id="rId42"/>
    <p:sldId id="340" r:id="rId43"/>
    <p:sldId id="448" r:id="rId44"/>
    <p:sldId id="450" r:id="rId45"/>
    <p:sldId id="451" r:id="rId46"/>
    <p:sldId id="452" r:id="rId47"/>
    <p:sldId id="470" r:id="rId48"/>
    <p:sldId id="471" r:id="rId49"/>
    <p:sldId id="472" r:id="rId50"/>
    <p:sldId id="473" r:id="rId51"/>
    <p:sldId id="474" r:id="rId52"/>
    <p:sldId id="475" r:id="rId53"/>
    <p:sldId id="476" r:id="rId54"/>
    <p:sldId id="477" r:id="rId55"/>
    <p:sldId id="478" r:id="rId56"/>
    <p:sldId id="479" r:id="rId57"/>
    <p:sldId id="483" r:id="rId58"/>
    <p:sldId id="484" r:id="rId59"/>
    <p:sldId id="480" r:id="rId60"/>
    <p:sldId id="481" r:id="rId61"/>
    <p:sldId id="482" r:id="rId62"/>
    <p:sldId id="485" r:id="rId63"/>
    <p:sldId id="486" r:id="rId64"/>
    <p:sldId id="489" r:id="rId65"/>
    <p:sldId id="490" r:id="rId66"/>
    <p:sldId id="491" r:id="rId67"/>
    <p:sldId id="493" r:id="rId68"/>
    <p:sldId id="494" r:id="rId69"/>
    <p:sldId id="496" r:id="rId70"/>
    <p:sldId id="495" r:id="rId71"/>
    <p:sldId id="498" r:id="rId72"/>
    <p:sldId id="497" r:id="rId73"/>
    <p:sldId id="499" r:id="rId74"/>
    <p:sldId id="284" r:id="rId75"/>
    <p:sldId id="278" r:id="rId76"/>
    <p:sldId id="279" r:id="rId77"/>
    <p:sldId id="308" r:id="rId78"/>
    <p:sldId id="500" r:id="rId79"/>
    <p:sldId id="501" r:id="rId80"/>
    <p:sldId id="310" r:id="rId81"/>
    <p:sldId id="502" r:id="rId82"/>
    <p:sldId id="314" r:id="rId83"/>
    <p:sldId id="316" r:id="rId84"/>
    <p:sldId id="503" r:id="rId85"/>
    <p:sldId id="357" r:id="rId86"/>
    <p:sldId id="358" r:id="rId87"/>
    <p:sldId id="458" r:id="rId88"/>
    <p:sldId id="504" r:id="rId89"/>
    <p:sldId id="505" r:id="rId90"/>
    <p:sldId id="506" r:id="rId91"/>
    <p:sldId id="273" r:id="rId92"/>
    <p:sldId id="274" r:id="rId93"/>
    <p:sldId id="275" r:id="rId94"/>
  </p:sldIdLst>
  <p:sldSz cx="12192000" cy="6858000"/>
  <p:notesSz cx="6858000" cy="9144000"/>
  <p:custDataLst>
    <p:tags r:id="rId9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4" userDrawn="1">
          <p15:clr>
            <a:srgbClr val="A4A3A4"/>
          </p15:clr>
        </p15:guide>
        <p15:guide id="2" pos="38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4"/>
        <p:guide pos="385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8" Type="http://schemas.openxmlformats.org/officeDocument/2006/relationships/tags" Target="tags/tag143.xml"/><Relationship Id="rId97" Type="http://schemas.openxmlformats.org/officeDocument/2006/relationships/tableStyles" Target="tableStyles.xml"/><Relationship Id="rId96" Type="http://schemas.openxmlformats.org/officeDocument/2006/relationships/viewProps" Target="viewProps.xml"/><Relationship Id="rId95" Type="http://schemas.openxmlformats.org/officeDocument/2006/relationships/presProps" Target="presProps.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0.xml"/><Relationship Id="rId2" Type="http://schemas.openxmlformats.org/officeDocument/2006/relationships/image" Target="../media/image4.png"/><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8.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image" Target="../media/image3.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4.xml"/><Relationship Id="rId1" Type="http://schemas.openxmlformats.org/officeDocument/2006/relationships/image" Target="../media/image3.png"/></Relationships>
</file>

<file path=ppt/slides/_rels/slide6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5.xml"/><Relationship Id="rId2" Type="http://schemas.openxmlformats.org/officeDocument/2006/relationships/image" Target="../media/image5.png"/><Relationship Id="rId1" Type="http://schemas.openxmlformats.org/officeDocument/2006/relationships/image" Target="../media/image3.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6.xml"/><Relationship Id="rId1" Type="http://schemas.openxmlformats.org/officeDocument/2006/relationships/image" Target="../media/image3.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7.xml"/><Relationship Id="rId1" Type="http://schemas.openxmlformats.org/officeDocument/2006/relationships/image" Target="../media/image3.png"/></Relationships>
</file>

<file path=ppt/slides/_rels/slide6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8.xml"/><Relationship Id="rId2" Type="http://schemas.openxmlformats.org/officeDocument/2006/relationships/image" Target="../media/image6.png"/><Relationship Id="rId1"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9.xml"/><Relationship Id="rId1" Type="http://schemas.openxmlformats.org/officeDocument/2006/relationships/image" Target="../media/image3.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0.xml"/><Relationship Id="rId1" Type="http://schemas.openxmlformats.org/officeDocument/2006/relationships/image" Target="../media/image3.png"/></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2.xml"/><Relationship Id="rId1" Type="http://schemas.openxmlformats.org/officeDocument/2006/relationships/image" Target="../media/image3.pn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3.xml"/><Relationship Id="rId1" Type="http://schemas.openxmlformats.org/officeDocument/2006/relationships/image" Target="../media/image3.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4.xml"/><Relationship Id="rId1" Type="http://schemas.openxmlformats.org/officeDocument/2006/relationships/image" Target="../media/image3.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5.xml"/><Relationship Id="rId1" Type="http://schemas.openxmlformats.org/officeDocument/2006/relationships/image" Target="../media/image3.png"/></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6.xml"/><Relationship Id="rId1" Type="http://schemas.openxmlformats.org/officeDocument/2006/relationships/image" Target="../media/image3.png"/></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7.xml"/><Relationship Id="rId1" Type="http://schemas.openxmlformats.org/officeDocument/2006/relationships/image" Target="../media/image3.pn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8.xml"/><Relationship Id="rId1" Type="http://schemas.openxmlformats.org/officeDocument/2006/relationships/image" Target="../media/image3.pn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9.xml"/><Relationship Id="rId1" Type="http://schemas.openxmlformats.org/officeDocument/2006/relationships/image" Target="../media/image3.pn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0.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1.xml"/><Relationship Id="rId1" Type="http://schemas.openxmlformats.org/officeDocument/2006/relationships/image" Target="../media/image3.png"/></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2.xml"/><Relationship Id="rId1" Type="http://schemas.openxmlformats.org/officeDocument/2006/relationships/image" Target="../media/image3.png"/></Relationships>
</file>

<file path=ppt/slides/_rels/slide8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3.xml"/><Relationship Id="rId1" Type="http://schemas.openxmlformats.org/officeDocument/2006/relationships/image" Target="../media/image3.png"/></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4.xml"/><Relationship Id="rId1" Type="http://schemas.openxmlformats.org/officeDocument/2006/relationships/image" Target="../media/image3.png"/></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image" Target="../media/image3.png"/></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6.xml"/><Relationship Id="rId1" Type="http://schemas.openxmlformats.org/officeDocument/2006/relationships/image" Target="../media/image3.png"/></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7.xml"/><Relationship Id="rId1" Type="http://schemas.openxmlformats.org/officeDocument/2006/relationships/image" Target="../media/image3.png"/></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8.xml"/><Relationship Id="rId1" Type="http://schemas.openxmlformats.org/officeDocument/2006/relationships/image" Target="../media/image3.png"/></Relationships>
</file>

<file path=ppt/slides/_rels/slide8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9.xml"/><Relationship Id="rId2" Type="http://schemas.openxmlformats.org/officeDocument/2006/relationships/image" Target="../media/image7.png"/><Relationship Id="rId1" Type="http://schemas.openxmlformats.org/officeDocument/2006/relationships/image" Target="../media/image3.png"/></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0.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1.xml"/><Relationship Id="rId1" Type="http://schemas.openxmlformats.org/officeDocument/2006/relationships/image" Target="../media/image3.png"/></Relationships>
</file>

<file path=ppt/slides/_rels/slide9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江西上饶六校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日，新修订的《婚姻登记条例》公布。条例修订的主要内容包含：实行婚姻登记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全国通办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，深化婚姻登记制度改革，进一步提高婚姻登记的便利性；优化婚姻登记服务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加强婚姻登记场所规范化、便利化建设等。《婚姻登记条例》的修订（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目的是完善法律体系，促进国家治理体系现代化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为推动婚姻登记工作规范化、法制化提供了法律依据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旨在转变政府职能，增强政府的公信力和执行力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体现了以人民为中心，致力于保障公民婚姻权益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321165" y="18681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429125"/>
            <a:ext cx="104762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【解析】本题考查推进科学立法。《婚姻登记条例》修订主要是为了更好保障公民婚姻权益、推动婚姻工作规范化、法制化，完善法律体系是客观结果而非主要目的，</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不选。新修订的《婚姻登记条例》包含实行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全国通办</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、优化服务等内容，为婚姻登记工作规范化、法制化提供法律依据，</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正确。条例修订主要是围绕婚姻登记工作本身，目的不是转变政府职能，增强政府的公信力和执行力，</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不选。提高婚姻登记便利性、优化服务等体现以人民为中心，保障公民婚姻权益，</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河南商丘</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为了统筹发展和安全，加强房屋使用安全管理，保护公民、法人和其他组织的人身、财产安全，维护公共安全和社会秩序，根据有关法律、行政法规，结合本省实际，</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3</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25</a:t>
            </a:r>
            <a:r>
              <a:rPr lang="zh-CN" altLang="en-US" sz="1600">
                <a:latin typeface="黑体" panose="02010609060101010101" charset="-122"/>
                <a:ea typeface="黑体" panose="02010609060101010101" charset="-122"/>
              </a:rPr>
              <a:t>日，福建省第十四届人民代表大会常务委员会第十五次会议表决通过《福建省房屋使用安全管理条例》。这体现了（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科学立法要符合实际，保障人民群众各项权利</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福建省人大作为国家权力机关行使最高立法权</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地方人大从实际出发制定法规，护航社会发展</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我国省级人大及其常委会依法享有高度的自治权</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717915" y="17545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3970020"/>
            <a:ext cx="10476230"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【解析】本题考查科学立法的内涵。材料中</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根据有关法律、行政法规，结合本省实际</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制定条例，这体现了科学立法要符合实际情况。同时，为了保护公民、法人和其他组织的人身、财产安全，维护公共安全和社会秩序，表明通过立法保障人民群众各项权利，</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正确。全国人民代表大会是最高国家权力机关，行使最高立法权。福建省人大是地方国家权力机关，行使地方立法权，而非最高立法权，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错误。福建省第十四届人民代表大会常务委员会第十五次会议结合本省实际表决通过《福建省房屋使用安全管理条例》，体现了地方人大从本地实际出发制定法规，以法规护航社会发展，</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正确。我国省级人大及其常委会不享有高度的自治权，特别行政区享有高度的自治权，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　</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安徽</a:t>
            </a:r>
            <a:r>
              <a:rPr lang="en-US" altLang="zh-CN">
                <a:latin typeface="仿宋" panose="02010609060101010101" charset="-122"/>
                <a:ea typeface="仿宋" panose="02010609060101010101" charset="-122"/>
                <a:cs typeface="仿宋" panose="02010609060101010101" charset="-122"/>
              </a:rPr>
              <a:t>A10</a:t>
            </a:r>
            <a:r>
              <a:rPr lang="zh-CN" altLang="en-US">
                <a:latin typeface="仿宋" panose="02010609060101010101" charset="-122"/>
                <a:ea typeface="仿宋" panose="02010609060101010101" charset="-122"/>
                <a:cs typeface="仿宋" panose="02010609060101010101" charset="-122"/>
              </a:rPr>
              <a:t>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国家长期高度重视粮食安全，提出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藏粮于地、藏粮于技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战略。下列关于《中华人民共和国粮食安全保障法》编纂和实施的排序，正确的是（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全国人大常委会表决通过《中华人民共和国粮食安全保障法》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国务院相关部门起草《中华人民共和国粮食安全保障法（草案）》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党中央就</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推进粮食安全保障立法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提出明确要求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民主党派等社会各界就《中华人民共和国粮食安全保障法（草案）》提出意见和建议</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③→②→①→④</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②→④→③→①</a:t>
            </a:r>
            <a:endParaRPr lang="en-US"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en-US" altLang="en-US">
                <a:latin typeface="黑体" panose="02010609060101010101" charset="-122"/>
                <a:ea typeface="黑体" panose="02010609060101010101" charset="-122"/>
              </a:rPr>
              <a:t>③→②→④→①</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②→③→④→①</a:t>
            </a:r>
            <a:endParaRPr lang="en-US" altLang="en-US">
              <a:latin typeface="黑体" panose="02010609060101010101" charset="-122"/>
              <a:ea typeface="黑体" panose="02010609060101010101" charset="-122"/>
            </a:endParaRPr>
          </a:p>
        </p:txBody>
      </p:sp>
      <p:sp>
        <p:nvSpPr>
          <p:cNvPr id="4" name="文本框 3"/>
          <p:cNvSpPr txBox="1"/>
          <p:nvPr/>
        </p:nvSpPr>
        <p:spPr>
          <a:xfrm>
            <a:off x="7912735" y="14833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377690"/>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【解析】本题考查推进科学立法。中国共产党是领导核心，领导立法，</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排第一位；在党的领导下，国务院相关部门研究起草《中华人民共和国粮食安全保障法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草案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排第二位；民主党派等社会各界就《中华人民共和国粮食安全保障法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草案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》提出意见和建议，</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排第三位；全国人大常委会表决通过《中华人民共和国粮食安全保障法》，</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排第四位。综上，正确顺序是</a:t>
            </a:r>
            <a:r>
              <a:rPr lang="en-US" altLang="en-US">
                <a:latin typeface="黑体" panose="02010609060101010101" charset="-122"/>
                <a:ea typeface="黑体" panose="02010609060101010101" charset="-122"/>
                <a:cs typeface="黑体" panose="02010609060101010101" charset="-122"/>
              </a:rPr>
              <a:t>③→②→④→①</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53441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辽宁沈阳五校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加强网络数据安全管理工作，国务院根据《中华人民共和国网络安全法》《中华人民共和国数据安全法》等法律，制定施行《网络数据安全管理条例》。该条例规定，各有关主管部门对网络数据处理者履行网络数据安全保护义务情况进行监督检查，指导督促网络数据处理者及时对存在的风险隐患进行整改。国家机关不履行本条例规定的网络数据安全保护义务的，由其上级机关或者有关主管部门责令改正。据材料，下列推断正确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我国坚持科学、民主立法，立法过程注重法律体系的衔接和层级性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网络数据处理者应依据法律规范加强自我管理以保障网络数据安全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该条例为各有关主管部门依法进行司法监督提供了法律制度依据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国家机关应坚持依法履职，在网络数据安全管理中协调一致开展工作</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433830" y="24447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729480"/>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【解析】本题考查推进科学立法。国务院根据相关法律制定行政法规，属于依法立法，但未体现民主立法，</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不选。材料明确要求网络数据处理者履行安全保护义务并接受监督检查，这体现了网络数据处理者需要依据法律加强自我管理，</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正确。主管部门的监督检查属于行政监督，司法监督由司法机关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法院、检察院</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进行，</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不选。条例规定国家机关若不履行义务，上级或主管部门有权责令改正，说明国家机关需要依法履职并协调一致开展工作，</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47390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北京丰台区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为强化对北京中轴线的保护与传承，北京市第十六届人民代表大会常务委员会第十七次会议于</a:t>
            </a:r>
            <a:r>
              <a:rPr lang="en-US" altLang="zh-CN">
                <a:latin typeface="楷体" panose="02010609060101010101" charset="-122"/>
                <a:ea typeface="楷体" panose="02010609060101010101" charset="-122"/>
                <a:cs typeface="楷体" panose="02010609060101010101" charset="-122"/>
              </a:rPr>
              <a:t>2025</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5</a:t>
            </a:r>
            <a:r>
              <a:rPr lang="zh-CN" altLang="en-US">
                <a:latin typeface="楷体" panose="02010609060101010101" charset="-122"/>
                <a:ea typeface="楷体" panose="02010609060101010101" charset="-122"/>
                <a:cs typeface="楷体" panose="02010609060101010101" charset="-122"/>
              </a:rPr>
              <a:t>月</a:t>
            </a:r>
            <a:r>
              <a:rPr lang="en-US" altLang="zh-CN">
                <a:latin typeface="楷体" panose="02010609060101010101" charset="-122"/>
                <a:ea typeface="楷体" panose="02010609060101010101" charset="-122"/>
                <a:cs typeface="楷体" panose="02010609060101010101" charset="-122"/>
              </a:rPr>
              <a:t>30</a:t>
            </a:r>
            <a:r>
              <a:rPr lang="zh-CN" altLang="en-US">
                <a:latin typeface="楷体" panose="02010609060101010101" charset="-122"/>
                <a:ea typeface="楷体" panose="02010609060101010101" charset="-122"/>
                <a:cs typeface="楷体" panose="02010609060101010101" charset="-122"/>
              </a:rPr>
              <a:t>日审议通过了《北京中轴线世界文化遗产保护条例》（以下简称《条例》）。</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根据《中华人民共和国立法法》《中华人民共和国文物保护法》《历史文化名城名镇名村保护条例》等法律、行政法规，《条例》在制定过程中，广泛征求了国家文物局、市委和市政府相关部门、市法学会、专家学者、人大代表等各方建议，充分考量了中轴线的历史、文化、社会和经济价值，明确了保护范围、保护举措、责任主体以及公众参与机制等内容，加强了北京中轴线世界文化遗产的国际阐释与展示，推动了文化遗产领域的国际交流与合作，增进了与国际社会的文化互动和文明互鉴。</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40000"/>
              </a:lnSpc>
            </a:pPr>
            <a:r>
              <a:rPr lang="zh-CN" altLang="en-US">
                <a:latin typeface="楷体" panose="02010609060101010101" charset="-122"/>
                <a:ea typeface="楷体" panose="02010609060101010101" charset="-122"/>
                <a:cs typeface="楷体" panose="02010609060101010101" charset="-122"/>
              </a:rPr>
              <a:t>《条例》的颁布为北京中轴线的保护与传承提供了坚实的法律支撑，更有助于彰显遗产价值、展现文化自信以及提高全民保护意识。有观点认为，随着我国在数字治理方面的政策和法规不断完善，就能实现我国数字治理法治化。</a:t>
            </a:r>
            <a:r>
              <a:rPr lang="zh-CN" altLang="en-US">
                <a:latin typeface="黑体" panose="02010609060101010101" charset="-122"/>
                <a:ea typeface="黑体" panose="02010609060101010101" charset="-122"/>
              </a:rPr>
              <a:t>结合材料，运用《政治与法治》知识，说明《北京中轴线世界文化遗产保护条例》的制定过程是如何体现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科学立法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要求的。（</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【答案】《条例》立足国情，顺应时代发展要求，针对北京中轴线具有独特的历史地位和时代价值制定专门的保护措施，充分考虑了北京中轴线的历史、文化、社会和经济价值。</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坚持民主立法，集中民智民意，《条例》制定过程广泛征求了社会各界的意见，吸纳民意、汇集民智。</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坚持依法立法，《条例》根据国家法律法规制定，符合上位法规定的原则，按照法定程序开展立法工作。</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合理设定权利与义务、权力与责任，《条例》规定保护范围、措施、主体责任、公众参与等多个方面，确保各主体依法行事、各尽其责。</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【解析】本题考查科学立法。本题为措施体现类主观题，需结合材料多角度分析作答。有效信息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：充分考量了中轴线的历史、文化、社会和经济价值</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可从科学立法的内涵的角度说明《条例》的制定立足国情，顺应时代发展要求。有效信息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：《条例》在制定过程中，广泛征求了国家文物局、市委和市政府相关部门等各方建议</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可从科学立法的做法的角度说明《条例》的制定坚持民主立法。有效信息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：根据《中华人民共和国立法法》《中华人民共和国文物保护法》等法律、行政法规，按法定程序而制定《条例》</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可从科学立法的做法的角度说明《条例》的制定坚持依法立法。有效信息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：明确了保护范围、保护举措、责任主体以及公众参与机制等内容</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可从科学立法的做法的角度说明《条例》的制定合理设定权利与义务、权力与责任。</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962910"/>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严格执法</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50431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1.</a:t>
            </a:r>
            <a:r>
              <a:rPr lang="zh-CN" altLang="en-US">
                <a:latin typeface="黑体" panose="02010609060101010101" charset="-122"/>
                <a:ea typeface="黑体" panose="02010609060101010101" charset="-122"/>
              </a:rPr>
              <a:t>习近平总书记指出，法治之下，任何人都不能心存侥幸，都不能指望法外施恩，没有免罪的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丹书铁券</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，也没有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铁帽子王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。从政府严格执法的角度看（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捍卫法律的权威和尊严，政府必须严格执法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实现社会公平正义，政府必须严格执法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界定政府的权力和责任，必须进行严格执法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提高政府依法执政能力，必须严格执法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③④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①③</a:t>
            </a:r>
            <a:endParaRPr lang="en-US" altLang="en-US">
              <a:latin typeface="黑体" panose="02010609060101010101" charset="-122"/>
              <a:ea typeface="黑体" panose="02010609060101010101" charset="-122"/>
            </a:endParaRPr>
          </a:p>
        </p:txBody>
      </p:sp>
      <p:sp>
        <p:nvSpPr>
          <p:cNvPr id="4" name="文本框 3"/>
          <p:cNvSpPr txBox="1"/>
          <p:nvPr/>
        </p:nvSpPr>
        <p:spPr>
          <a:xfrm>
            <a:off x="6555740" y="18542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50913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【解析】本题考查严格执法的内涵及意义。严格执法是政府捍卫法律权威和尊严的必要手段，确保法律有效实施，</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正确。政府通过严格执法纠正违法行为，维护社会公平正义，</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正确。界定政府的权力和责任是需要通过立法而不是执法，</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排除。依法执政的主体是中国共产党，政府作为行政机关应依法行政，</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严格执法的内涵</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三单元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全面依法治国</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第八课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全面推进依法治国的基本要求</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109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广东佛山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请按标线停车，没有按要求的请立即开走。</a:t>
            </a:r>
            <a:r>
              <a:rPr lang="en-US" altLang="zh-CN">
                <a:latin typeface="黑体" panose="02010609060101010101" charset="-122"/>
                <a:ea typeface="黑体" panose="02010609060101010101" charset="-122"/>
              </a:rPr>
              <a:t>”G</a:t>
            </a:r>
            <a:r>
              <a:rPr lang="zh-CN" altLang="en-US">
                <a:latin typeface="黑体" panose="02010609060101010101" charset="-122"/>
                <a:ea typeface="黑体" panose="02010609060101010101" charset="-122"/>
              </a:rPr>
              <a:t>省某公安局交警支队民警在治理违停车辆时，变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开罚单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为喇叭喊话方式进行宣传劝导，柔性管理举措获市民点赞。近年来，该交警支队还创新开发了摩托车防酒驾控制系统，推动实施首违免罚、接力纠违等执法方式，既释放交管执法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温度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，又达到了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疏堵结合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。该交警支队的做法（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创新执法方式，多措并举，织密道路交通安全监管基层网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采取交通违规免责的柔性执法措施，恰当行使自由裁量权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坚持民意导向、人性化执法，增强了法治权威和法治信仰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坚持政务公开，宽严相济，推动法治政府和服务型政府融合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001510" y="22631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66615"/>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【解析】本题考查严格执法的内涵、推进严格执法。该交警支队还创新开发了摩托车防酒驾控制系统，推动实施首违免罚、接力纠违等执法方式，既释放交管执法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温度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，又达到了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疏堵结合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，可见，该交警支队的做法创新执法方式，多措并举，织密道路交通安全监管基层网，恰当行使自由裁量权，坚持民意导向、人性化执法，增强了法治权威和法治信仰，</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入选；不是交通违规免责，而是首违免罚，</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不选；材料体现的是交警支队柔性执法，释放交管执法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温度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，又达到了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疏堵结合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，不涉及坚持政务公开，</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2888615"/>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山东济南</a:t>
            </a:r>
            <a:r>
              <a:rPr lang="en-US" altLang="zh-CN" sz="1600">
                <a:latin typeface="仿宋" panose="02010609060101010101" charset="-122"/>
                <a:ea typeface="仿宋" panose="02010609060101010101" charset="-122"/>
                <a:cs typeface="仿宋" panose="02010609060101010101" charset="-122"/>
              </a:rPr>
              <a:t>2024</a:t>
            </a:r>
            <a:r>
              <a:rPr lang="zh-CN" altLang="en-US" sz="1600">
                <a:latin typeface="仿宋" panose="02010609060101010101" charset="-122"/>
                <a:ea typeface="仿宋" panose="02010609060101010101" charset="-122"/>
                <a:cs typeface="仿宋" panose="02010609060101010101" charset="-122"/>
              </a:rPr>
              <a:t>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面对流动商贩这一城市治理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堵点</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Z</a:t>
            </a:r>
            <a:r>
              <a:rPr lang="zh-CN" altLang="en-US" sz="1600">
                <a:latin typeface="黑体" panose="02010609060101010101" charset="-122"/>
                <a:ea typeface="黑体" panose="02010609060101010101" charset="-122"/>
              </a:rPr>
              <a:t>市考察调研后绘制热点地图，按照</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主干道严禁、次干道严控、街巷支路规范</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总体思路，选取城市闲散用地选址设点，引导流动摊贩入点集中规范经营，真正把执法人员与商贩转变成互帮互助暖人又暖心的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手拉手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模式，找到了群众满意的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最大公约数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Z</a:t>
            </a:r>
            <a:r>
              <a:rPr lang="zh-CN" altLang="en-US" sz="1600">
                <a:latin typeface="黑体" panose="02010609060101010101" charset="-122"/>
                <a:ea typeface="黑体" panose="02010609060101010101" charset="-122"/>
              </a:rPr>
              <a:t>市做法有助于（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改进执法方式，实现执法效果最大化，坚持文明执法</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推进公正司法、依法行政，实现建设法治政府的主旨</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促进严格执法，作为唯一执法主体依法全面履行职能</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坚持规范执法、公正执法，提升执法机关的公信力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a:t>
            </a:r>
            <a:r>
              <a:rPr lang="en-US" altLang="en-US">
                <a:latin typeface="黑体" panose="02010609060101010101" charset="-122"/>
                <a:ea typeface="黑体" panose="02010609060101010101" charset="-122"/>
              </a:rPr>
              <a:t>④</a:t>
            </a:r>
            <a:endParaRPr lang="en-US" altLang="en-US">
              <a:latin typeface="黑体" panose="02010609060101010101" charset="-122"/>
              <a:ea typeface="黑体" panose="02010609060101010101" charset="-122"/>
            </a:endParaRPr>
          </a:p>
        </p:txBody>
      </p:sp>
      <p:sp>
        <p:nvSpPr>
          <p:cNvPr id="4" name="文本框 3"/>
          <p:cNvSpPr txBox="1"/>
          <p:nvPr/>
        </p:nvSpPr>
        <p:spPr>
          <a:xfrm>
            <a:off x="10473690" y="21609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推进严格执法</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584065"/>
            <a:ext cx="1053909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【解析】本题考查推进严格执法。</a:t>
            </a:r>
            <a:r>
              <a:rPr lang="en-US" altLang="zh-CN" sz="1600">
                <a:latin typeface="黑体" panose="02010609060101010101" charset="-122"/>
                <a:ea typeface="黑体" panose="02010609060101010101" charset="-122"/>
                <a:cs typeface="黑体" panose="02010609060101010101" charset="-122"/>
              </a:rPr>
              <a:t>Z</a:t>
            </a:r>
            <a:r>
              <a:rPr lang="zh-CN" altLang="en-US" sz="1600">
                <a:latin typeface="黑体" panose="02010609060101010101" charset="-122"/>
                <a:ea typeface="黑体" panose="02010609060101010101" charset="-122"/>
                <a:cs typeface="黑体" panose="02010609060101010101" charset="-122"/>
              </a:rPr>
              <a:t>市坚持文明执法、规范执法、公正执法，改进执法方式，考察调研后绘制热点地图，选取城市闲散用地选址设点，引导流动摊贩入点集中规范经营，找到了群众满意的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最大公约数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，有利于实现执法效果最大化，提升执法机关的公信力，</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符合题意；材料强调的是执法机关严格执法，没有涉及司法机关公正司法，</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排除；在我国法律实施体系中，行政机关是执法的最重要主体，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唯一执法主体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说法绝对，</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说法错误。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346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河北沧州</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深圳市市场监督管理局联合福田区司法局，针对社区居民反映的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民生问题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第一时间开展联合行动。联合行动采取既有温度又有力度的包容审慎、柔性执法监管方式，做到宽严相济、法理相融，让大家感受到执法机关的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人情味儿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柔性执法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坚持以人为本，体现宽严相济执法理念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能够减少执法矛盾冲突，提高执法效能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能规范执法活动，杜绝执法争议的产生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更好维护执法人员和当事人的合法权益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197850" y="1757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01065" y="4280535"/>
            <a:ext cx="10449560" cy="187706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【解析】本题考查严格执法的内涵、推进严格执法。联合行动采取既有温度又有力度的包容审慎、柔性执法监管方式，做到宽严相济、法理相融，让大家感受到执法机关的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人情味儿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。这说明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柔性执法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体现宽严相济执法理念，坚持以人为本，能够减少执法矛盾冲突，提高执法效能，</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杜绝</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说法过于绝对，</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排除；此举能更好维护当事人的合法权益，而不是执法人员的合法权益，</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9721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安徽芜湖</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高一质监</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超市货架</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包黑糯米超保质期</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天，及时改正召回，免予行政处罚；</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家粮油企业大米存在标签瑕疵，鉴于其违法情节轻微，责令改正后免予处罚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近日，市场监管执法部门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轻微免罚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的执法探索引起广泛关注。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轻微免罚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坚持了融法理情于一体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消解了法律权威和尊严</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给予企业合理的容错空间</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是执法机关不作为的表现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847080" y="17075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050665"/>
            <a:ext cx="10539095"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【解析】本题考查推进严格执法。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轻微免罚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并非不罚，对于超保质期</a:t>
            </a:r>
            <a:r>
              <a:rPr lang="en-US" altLang="zh-CN" sz="1600">
                <a:latin typeface="黑体" panose="02010609060101010101" charset="-122"/>
                <a:ea typeface="黑体" panose="02010609060101010101" charset="-122"/>
                <a:cs typeface="黑体" panose="02010609060101010101" charset="-122"/>
              </a:rPr>
              <a:t> 1 </a:t>
            </a:r>
            <a:r>
              <a:rPr lang="zh-CN" altLang="en-US" sz="1600">
                <a:latin typeface="黑体" panose="02010609060101010101" charset="-122"/>
                <a:ea typeface="黑体" panose="02010609060101010101" charset="-122"/>
                <a:cs typeface="黑体" panose="02010609060101010101" charset="-122"/>
              </a:rPr>
              <a:t>天的黑糯米以及存在标签瑕疵的大米，市场监管执法部门在责令改正、召回等基础上免予行政处罚。这既考虑到了法律的规定，又考虑到了企业可能并非故意违法等，坚持了融法理情于一体，</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轻微免罚</a:t>
            </a:r>
            <a:r>
              <a:rPr lang="en-US" altLang="zh-CN"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是在法律框架内，针对轻微违法情节的合理处理方式，并不是随意执法。这种做法是对法律灵活且恰当的运用，目的是更好地实现法律的教育、引导等功能，并不会消解法律权威和尊严，</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排除。对于一些轻微违法行为，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轻微免罚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给予企业改正错误的机会，避免因轻微违法就受到严厉处罚，这为企业提供了合理的容错空间，有利于企业更好地发展，</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轻微免罚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是基于法律规定和违法情节轻微等情况作出的合理处理，并非不履行职责，</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346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天津西青区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月，某市市场监管局在查处一起餐饮企业轻微违规行为时，依据《中华人民共和国行政处罚法》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首违不罚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条款，对企业负责人进行约谈教育，指导其限期整改，而非直接罚款。该做法体现了（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文明执法，通过柔性方式实现法律效果与社会效果统一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规范执法，要求完善行政执法全过程记录制度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公正执法，注重对违法情节相同的行为同等对待</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行政机关坚持教育与处罚相结合，提升执法公信力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748405" y="1757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01065" y="4280535"/>
            <a:ext cx="10449560" cy="187706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【解析】本题考查推进严格执法。材料中该市市场监管局依据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首违不罚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条款，对企业负责人进行约谈教育，而非直接罚款，这一做法体现了文明执法，通过柔性方式实现法律效果与社会效果统一；也体现了行政机关坚持教育与处罚相结合，提升执法公信力，</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正确。材料未涉及完善行政执法全过程记录制度，也未体现对违法情节相同的行为同等对待，</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346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河南开封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国务院办公厅印发《关于严格规范涉企行政检查的意见》，随后，某省政府办公厅印发《关于严格规范涉企行政检查的实施意见》（以下简称《实施意见》）。《实施意见》对清理并公布行政检查事项清单、规范优化行政检查方式等作出规定。这体现了该省政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明确权力边界，创制行政执法权力责任新规定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依法全面履行政府职能，恰当行使自由裁量权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坚持民主集中制，推动中央决策部署高效实施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规范执法行为，优化营商环境，激发市场活力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418445" y="1757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100195"/>
            <a:ext cx="10828020" cy="1877060"/>
          </a:xfrm>
          <a:prstGeom prst="rect">
            <a:avLst/>
          </a:prstGeom>
        </p:spPr>
        <p:txBody>
          <a:bodyPr wrap="square">
            <a:noAutofit/>
          </a:bodyPr>
          <a:p>
            <a:pPr indent="0" algn="just" defTabSz="266700" fontAlgn="auto">
              <a:lnSpc>
                <a:spcPts val="27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【解析】本题考查推进严格执法。某省政府办公厅印发《关于严格规范涉企行政检查的实施意见》，是对国务院办公厅印发的《关于严格规范涉企行政检查的意见》的落实，而非创制行政执法权力责任新规定，</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排除。材料强调对涉企行政检查进行规范，如清理并公布行政检查事项清单、规范优化行政检查方式等，未体现恰当行使自由裁量权，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排除。国务院办公厅印发相关意见后，某省政府办公厅印发《实施意见》，这体现该省政府坚持民主集中制原则，下级政府服从上级政府，推动中央决策部署高效实施，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正确。《实施意见》对清理并公布行政检查事项清单、规范优化行政检查方式等作出规定，有利于规范执法行为，为企业营造良好的营商环境，从而激发市场活力，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346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湖南永州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月，市场监管总局印发了《市场监管行政违法行为首违不罚清单（一）》和《市场监管轻微行政违法行为不予处罚清单（一）》（以下简称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两个《清单》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）。其中，</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首违不罚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清单包含</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种初次违法，且危害后果轻微并及时改正的违法行为；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轻微免罚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清单包含</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种违法行为轻微并及时改正，且没有造成危害后果的违法行为。两个《清单》的积极意义有（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增加自由裁量空间，构建市场监管服务型执法模式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落实过罚相当原则，寻求行政法的合法性和合理性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规范和指导基层涉企执法，提升监管行政执法效能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以宽代严，彰显执法温度，激发市场经营主体活力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222230" y="21526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20725" y="4590415"/>
            <a:ext cx="10629900" cy="187706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严格执法的内涵、推进严格执法。两个《清单》合法、合理、合情设置免罚条款及适用情况，确保行政处罚违法行为的事实、性质、情节以及社会危害程度相当，落实过罚相当原则；同时为基层执法人员办理相关案件时提供指导，切实提高基层执法人员案件处理能力，提升市场监管行政执法效能，</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增加自由裁量空间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说法错误，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以宽代严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说法不妥，</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山东日照</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楷体" panose="02010609060101010101" charset="-122"/>
                <a:ea typeface="楷体" panose="02010609060101010101" charset="-122"/>
                <a:cs typeface="楷体" panose="02010609060101010101" charset="-122"/>
              </a:rPr>
              <a:t>绿水青山就是金山银山，太湖治理是习近平总书记念兹在兹、反复强调的</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国之大者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近年来，江苏省委、省政府系统协同，把太湖治理作为全省生态文明建设的标志性工程，举全省之力，创生态之湖。修订《江苏省太湖水污染防治条例》等举措，推动传统产业智能、绿色发展。水利和生态环境部门建立会商机制，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外引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与</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自净</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的配合中找到平衡点。把执法监管作为太湖综合治理的重要保障，围绕重点行业、异常断面开展专项执法行动。探索</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刑事起诉＋公益诉讼＋生态修复</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全链条保护体系，让美丽湖湾更加美丽。太湖</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年全年平均水质</a:t>
            </a:r>
            <a:r>
              <a:rPr lang="en-US" altLang="zh-CN">
                <a:latin typeface="楷体" panose="02010609060101010101" charset="-122"/>
                <a:ea typeface="楷体" panose="02010609060101010101" charset="-122"/>
                <a:cs typeface="楷体" panose="02010609060101010101" charset="-122"/>
              </a:rPr>
              <a:t>30</a:t>
            </a:r>
            <a:r>
              <a:rPr lang="zh-CN" altLang="en-US">
                <a:latin typeface="楷体" panose="02010609060101010101" charset="-122"/>
                <a:ea typeface="楷体" panose="02010609060101010101" charset="-122"/>
                <a:cs typeface="楷体" panose="02010609060101010101" charset="-122"/>
              </a:rPr>
              <a:t>年来首次达到良好湖泊标准。</a:t>
            </a:r>
            <a:r>
              <a:rPr lang="zh-CN" altLang="en-US">
                <a:latin typeface="黑体" panose="02010609060101010101" charset="-122"/>
                <a:ea typeface="黑体" panose="02010609060101010101" charset="-122"/>
              </a:rPr>
              <a:t>结合材料，运用政治与法治知识，阐释太湖何以能够重回良好湖泊。（</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太湖治理坚持中国共产党的领导，为太湖治理提供政治保证。</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江苏省人大行使立法权，完善相关法规，以立法方式为太湖整体性保护修复保驾护航。</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我国政府坚持对人民负责，履行加强生态文明建设职能，着力转变发展方式，实现太湖治理经济效益、社会效益和生态效益相统一，同时当地政府坚持严格执法，开展专项执法行动，助推太湖治理。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49237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科学立法</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【解析】本题考查推进科学立法、推进严格执法。有效信息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：太湖治理是习近平总书记念兹在兹、反复强调的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国之大者</a:t>
            </a:r>
            <a:r>
              <a:rPr lang="en-US" altLang="zh-CN">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可从中国共产党的领导角度，说明党是中国特色社会主义事业的领导核心，太湖治理也要在党的领导下坚持正确方向。有效信息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：江苏省委、省政府系统协同，把太湖治理作为全省生态文明建设的标志性工程，举全省之力，创生态之湖。修订《江苏省太湖水污染防治条例》等举措</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可从人大的职权的角度，说明当地人大积极行使立法权，为太湖治理保驾护航。有效信息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：把执法监管作为太湖综合治理的重要保障，围绕重点行业、异常断面开展专项执法行动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可从法治政府和严格执法角度，说明当地政府严格执法，助推太湖治理。</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962910"/>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第三框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公正司法</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797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广西钦州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我国依法治国的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新十六字方针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是科学立法、严格执法、公正司法、全民守法。下列属于公正司法的是（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人民法院依照相关法律法规审理企业破产清算案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省消费者协会依法维护网购消费者的合法权益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市交警支队及时查处不礼让斑马线行人的行为</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市检察院抗诉一审法院对某一犯罪案件量刑畸轻，二审法院认定检察机关抗诉理由成立</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030345" y="1902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3919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公正司法的内涵</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5655" y="4705350"/>
            <a:ext cx="10596880" cy="108775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【解析】本题考查公正司法的内涵。公正司法，就是要在司法活动的过程和结果中坚持和体现公平正义，司法机关是公正司法的主体，我国司法机关包括检察院和法院，</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正确；省消费者协会属于社会团体，不是公正司法的主体，</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排除；市交警支队是公安部门，其行为是严格执法，</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2.</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努力让人民群众在每一个司法案件中感受到公平正义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，既是新时代人民司法工作的崇高目标和神圣使命，也是人民法院和广大司法人员对党和人民许下的庄严承诺。下列对公正司法理解正确的是</a:t>
            </a: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公正司法要在司法活动的过程和结果中坚持和体现公平正义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公正司法要求人民检察院的审判过程做到依法和正当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公正司法是维护社会公平正义的最后一道防线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公正司法既要求司法的主体要公正，也要求司法的客体要公正</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73150" y="18237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086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【解析】本题考查公正司法的内涵。</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努力让人民群众在每一个司法案件中感受到公平正义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，表明要在司法活动的过程和结果中坚持和体现公平正义，公正司法是维护社会公平正义的最后一道防线，</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符合题意。公正司法要求人民法院的审判过程做到依法和正当，</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不选。公正司法既要求司法的程序要公正，也要求司法的结果要公正，</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157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河北部分学校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指尖立案、云端办案、智慧执行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随着支持全国四级法院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全业务网上办理、全流程依法公开、全方位智能服务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的智慧法院信息系统的建成，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让数据多跑路，让群众少跑腿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的诉讼服务理念落在了实处。建设智慧法院（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使得所有社会成员遵守和信仰法律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能为人民提供更加优质的司法服务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有利于提高司法公信力和司法效率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可以确保法院依法独立行使审判权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122035" y="22618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39190"/>
            <a:ext cx="6374130" cy="398780"/>
          </a:xfrm>
          <a:prstGeom prst="rect">
            <a:avLst/>
          </a:prstGeom>
        </p:spPr>
        <p:txBody>
          <a:bodyPr wrap="square">
            <a:spAutoFit/>
          </a:bodyPr>
          <a:p>
            <a:pPr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推进公正司法</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5655" y="4757420"/>
            <a:ext cx="105968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【解析】本题考查公正司法的内涵、推进公正司法。</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夸大了智慧法院的作用，不选；随着支持全国四级法院</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全业务网上办理、全流程依法公开、全方位智能服务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的智慧法院信息系统的建成，</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让数据多跑路，让群众少跑腿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的诉讼服务理念落在了实处。这体现了建设智慧法院能为人民提供更加优质的司法服务，有利于提高司法公信力和司法效率，</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pic>
        <p:nvPicPr>
          <p:cNvPr id="5" name="图片 -2147482020"/>
          <p:cNvPicPr>
            <a:picLocks noChangeAspect="1"/>
          </p:cNvPicPr>
          <p:nvPr/>
        </p:nvPicPr>
        <p:blipFill>
          <a:blip r:embed="rId2"/>
          <a:stretch>
            <a:fillRect/>
          </a:stretch>
        </p:blipFill>
        <p:spPr>
          <a:xfrm>
            <a:off x="8894445" y="2361565"/>
            <a:ext cx="2498090" cy="203327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福建福州六校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近年来，预付式消费在生活中日益普遍，但也引发了诸多问题，如卷款跑路、霸王条款等。对此，最高人民法院发布《关于审理预付式消费民事纠纷案件适用法律若干问题的解释》于</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日正式实施，给预付资金加一把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安全锁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。这体现了人民法院（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坚持人民司法为人民，保障人民合法权益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规范司法机关的执法行为，保障司法公正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推动法治中国的建设，维护社会安全稳定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发挥法律监督机关的作用，打击违法犯罪</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532620" y="18281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086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【解析】本题考查推进公正司法。人民法院加强消费者权益司法保护，这体现了人民司法为人民，保障人民合法权益，</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符合题意。人民法院属于我国的司法机关中的审判机关，政府是主要的执法机关，且该解释的制定主要是针对这类案件的正确审理，</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排除。最高人民法院发布《关于审理预付式消费民事纠纷案件适用法律若干问题的解释》，给预付资金加一把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安全锁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，这有利于推动法治中国的建设，维护社会安全稳定，</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符合题意。人民检察院是法律监督机关，人民法院是审判机关，</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江西丰城</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高一阶段考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当下的网络舆论代表了部分民意，起到了外部监督的作用，助推一些事件的妥善处理，但有些过于偏激的民意有时难免会形成一种舆论暴力，绑架司法机关，甚至左右定罪量刑或影响司法公正。以下给我们的警示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普通公民：依法有序参与，要把权利与义务统一起来</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政府机关：建设廉洁诚信的政府，要提高对网络舆情的监管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舆论媒体：加大报道力度，要通过舆论监督行使监察权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司法机关：坚持公正司法，要重视舆论但不为舆论干扰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641340" y="18313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69460"/>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政府的内涵、推进公正司法的要求。有些过于偏激的民意有时难免会形成一种舆论暴力，绑架司法机关，甚至左右定罪量刑或影响司法公正。这启示我们普通公民要依法有序参与政治生活，行使权利时，要履行遵守宪法和法律的义务；作为司法机关要公正司法，以事实为根据、以法律为准绳，要重视舆论但不为舆论干扰，</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符合题意；要提高对网络舆情的监管，相对应的要建设职能科学、执法严明的政府，而不是廉洁诚信的政府，</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不选；在我国，有监察权的是监察机关，不是舆论媒体，而舆论媒体要坚持正确舆论导向，</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en-US" altLang="zh-CN"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贵州部分学校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29</a:t>
            </a:r>
            <a:r>
              <a:rPr lang="zh-CN" altLang="en-US">
                <a:latin typeface="黑体" panose="02010609060101010101" charset="-122"/>
                <a:ea typeface="黑体" panose="02010609060101010101" charset="-122"/>
              </a:rPr>
              <a:t>日，习近平总书记来到上海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模速空间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模型创新生态社区调研。习近平总书记指出，人工智能技术加速迭代，正迎来爆发式发展，上海要总结好以大模型产业生态体系孵化人工智能产业等成功经验，加大探索力度，力争在人工智能发展和治理各方面走在前列，产生示范效应。推动人工智能发展需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中国共产党领导立法，并对人工智能技术发展实行有效监管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立法机关坚持科学立法，推动人工智能技术和法治深度融合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人民检察院独立行使检察权，为推动人工智能发展提供法治保障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人民法院行使法律监督权，打击和惩治危害人工智能发展的犯罪</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964430" y="22098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682490"/>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【解析】本题考查推进科学立法、推进公正司法。对人工智能技术发展实行有效监管的主体是政府等相关职能部门，不是中国共产党，</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不选。推动人工智能发展需要立法机关坚持科学立法，推动人工智能技术和法治深度融合；也需要人民检察院独立行使检察权，为推动人工智能发展提供法治保障，</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正确。人民检察院是法律监督机关，依法行使法律监督权，</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河南洛阳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最高人民法院发布多件劳动争议典型案例。在本批典型案例中，人民法院保障劳动者的工资收入等基本需求，并不断满足劳动者在确认劳动关系、平等就业、休息休假等方面的更高要求，促进高质量充分就业，实现体面劳动。此举（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为各级法院办理同类案件提供了指引和参考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可以完善法律监督，规范行使检察权</a:t>
            </a:r>
            <a:r>
              <a:rPr lang="en-US" altLang="zh-CN">
                <a:latin typeface="黑体" panose="02010609060101010101" charset="-122"/>
                <a:ea typeface="黑体" panose="02010609060101010101" charset="-122"/>
              </a:rPr>
              <a:t> </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有利于推进司法民主，增强裁判能动性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立足司法实践，有利于提升法治公信力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474585" y="18713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26890"/>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【解析】本题考查公正司法的内涵、推进公正司法。最高人民法院发布典型案例，本质上是为各级法院提供裁判指引，统一法律适用标准，</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正确。检察权属于人民检察院，而材料主体是最高人民法院，且发布案例属于审判指导而非法律监督，</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排除。发布典型案例旨在增强裁判的规范性，而不是能动性，</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排除。此举立足劳动争议司法实践</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如工资、休假等纠纷</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，通过公正裁判回应社会关切，有利于提升法治公信力，</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55445"/>
            <a:ext cx="10659745"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河南洛阳一高</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近年来，北京市人大常委会不断探索完善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万名代表下基层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机制，从聚焦两个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关键小事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（群众关心的生活垃圾、物业管理问题）立法修法，到组织人大代表开展身边、路边、周边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执法检查，再到征集民意直抵人大代表之家和代表联络站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从条例制定、修订前的意见建议收集到条例表决前的多次审议，许多来自人民群众的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金点子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，最终成为立法为民的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金钥匙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。该机制旨在（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发扬基层民主，保障人民享有更切实的民主权利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拓宽公民有序参与立法的途径，提高立法质量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强化人大的法律监督职能，完善专门协商机制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健全代表联络机制，积极践行全过程人民民主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913380" y="31756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9062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科学立法的内涵</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3063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湖北武汉二中</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模拟</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针对司法实践中存在的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就案办案</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机械司法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等问题，最高人民法院发布《关于在审判工作中促进提质增效</a:t>
            </a:r>
            <a:r>
              <a:rPr lang="en-US" altLang="zh-CN" sz="1600">
                <a:latin typeface="黑体" panose="02010609060101010101" charset="-122"/>
                <a:ea typeface="黑体" panose="02010609060101010101" charset="-122"/>
              </a:rPr>
              <a:t> </a:t>
            </a:r>
            <a:r>
              <a:rPr lang="zh-CN" altLang="en-US" sz="1600">
                <a:latin typeface="黑体" panose="02010609060101010101" charset="-122"/>
                <a:ea typeface="黑体" panose="02010609060101010101" charset="-122"/>
              </a:rPr>
              <a:t>推动实质性化解矛盾纠纷的指导意见》，强调在立案、审判、执行各环节强化纠纷源头治理，推动矛盾纠纷实质性化解、一次性解决，实现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案结事了、政通人和</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。这一要求（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能提升审判质效，更好保障当事人合法权益</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突出了加强审判监督管理，维护司法公信力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旨在要求精准回应群众诉求，体现公正司法</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贯彻系统治理理念，完善了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立审执</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衔接机制</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341995" y="18675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138295"/>
            <a:ext cx="1059751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【解析】本题考查公正司法的内涵、推进公正司法。该要求强调推动矛盾纠纷实质性化解、一次性解决，这有助于避免案件反复处理，提高审判效率和质量，从而更好地保障当事人的合法权益，</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正确。题干主要强调的是从立案、审判到执行各环节强化纠纷源头治理和实质性化解、一次性解决矛盾纠纷，未涉及加强审判监督管理的内容，</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排除。题干强调解决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就案办案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机械司法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等问题，通过强化纠纷源头治理等实现矛盾纠纷实质性化解、一次性解决，精准回应群众诉求不是其目的，</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排除。从立案、审判到执行各环节都强化纠纷源头治理，体现了系统治理的理念，通过完善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立审执</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衔接机制，推动矛盾纠纷得到实质性化解、一次性解决，</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306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河北雄安十校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29</a:t>
            </a:r>
            <a:r>
              <a:rPr lang="zh-CN" altLang="en-US">
                <a:latin typeface="黑体" panose="02010609060101010101" charset="-122"/>
                <a:ea typeface="黑体" panose="02010609060101010101" charset="-122"/>
              </a:rPr>
              <a:t>日，司法部发布的信息显示，我国各级司法行政机关着力强化未成年人法律援助工作，服务质效显著提升。</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年，全国法律援助机构共组织办理未成年人法律援助案件</a:t>
            </a:r>
            <a:r>
              <a:rPr lang="en-US" altLang="zh-CN">
                <a:latin typeface="黑体" panose="02010609060101010101" charset="-122"/>
                <a:ea typeface="黑体" panose="02010609060101010101" charset="-122"/>
              </a:rPr>
              <a:t>18</a:t>
            </a:r>
            <a:r>
              <a:rPr lang="zh-CN" altLang="en-US">
                <a:latin typeface="黑体" panose="02010609060101010101" charset="-122"/>
                <a:ea typeface="黑体" panose="02010609060101010101" charset="-122"/>
              </a:rPr>
              <a:t>万件，为未成年人提供法律咨询近</a:t>
            </a:r>
            <a:r>
              <a:rPr lang="en-US" altLang="zh-CN">
                <a:latin typeface="黑体" panose="02010609060101010101" charset="-122"/>
                <a:ea typeface="黑体" panose="02010609060101010101" charset="-122"/>
              </a:rPr>
              <a:t>14</a:t>
            </a:r>
            <a:r>
              <a:rPr lang="zh-CN" altLang="en-US">
                <a:latin typeface="黑体" panose="02010609060101010101" charset="-122"/>
                <a:ea typeface="黑体" panose="02010609060101010101" charset="-122"/>
              </a:rPr>
              <a:t>万人次。强化未成年人法律援助工作（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能够为未成年人健康成长构筑法治屏障，杜绝其违法犯罪行为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是司法机关努力化解社会矛盾，营造和谐有序的社会环境的体现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有助于构建完备的法律服务体系，切实保护未成年人合法权益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是社会公平正义的体现，有利于推进法治社会建设向纵深发展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328150" y="19729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8406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【解析】本题考查建设法治社会。杜绝未成年人违法犯罪行为的说法过于绝对，</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不选。材料中的主体是司法行政机关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如司法部、司法局等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，属于政府职能部门，而非司法机关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人民法院和人民检察院</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不选。强化未成年人法律援助工作，有助于构建完备的法律服务体系，切实保护未成年人合法权益，是社会公平正义的体现，有利于推进法治社会建设向纵深发展，</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87858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河北邯郸</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楷体" panose="02010609060101010101" charset="-122"/>
                <a:ea typeface="楷体" panose="02010609060101010101" charset="-122"/>
                <a:cs typeface="楷体" panose="02010609060101010101" charset="-122"/>
              </a:rPr>
              <a:t>    H</a:t>
            </a:r>
            <a:r>
              <a:rPr lang="zh-CN" altLang="en-US" sz="1600">
                <a:latin typeface="楷体" panose="02010609060101010101" charset="-122"/>
                <a:ea typeface="楷体" panose="02010609060101010101" charset="-122"/>
                <a:cs typeface="楷体" panose="02010609060101010101" charset="-122"/>
              </a:rPr>
              <a:t>省人民检察院坚持高质效履行法律监督职责，不断提升检察履职实效，主要从以下方面开展工作：</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40000"/>
              </a:lnSpc>
            </a:pPr>
            <a:r>
              <a:rPr lang="zh-CN" altLang="en-US" sz="1600">
                <a:latin typeface="楷体" panose="02010609060101010101" charset="-122"/>
                <a:ea typeface="楷体" panose="02010609060101010101" charset="-122"/>
                <a:cs typeface="楷体" panose="02010609060101010101" charset="-122"/>
              </a:rPr>
              <a:t>在保障民生权益方面，开展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检护民生</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专项行动，聚焦劳动者群体、老幼妇残等弱势群体、涉军人军属英烈等特殊群体的合法权益保障，通过运用法律监督、支持起诉、司法救助等手段，为民生民利保驾护航。</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4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在维护司法公正方面，推进</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雷霆</a:t>
            </a:r>
            <a:r>
              <a:rPr lang="en-US" altLang="zh-CN" sz="1600">
                <a:latin typeface="楷体" panose="02010609060101010101" charset="-122"/>
                <a:ea typeface="楷体" panose="02010609060101010101" charset="-122"/>
                <a:cs typeface="楷体" panose="02010609060101010101" charset="-122"/>
              </a:rPr>
              <a:t>·2025”</a:t>
            </a:r>
            <a:r>
              <a:rPr lang="zh-CN" altLang="en-US" sz="1600">
                <a:latin typeface="楷体" panose="02010609060101010101" charset="-122"/>
                <a:ea typeface="楷体" panose="02010609060101010101" charset="-122"/>
                <a:cs typeface="楷体" panose="02010609060101010101" charset="-122"/>
              </a:rPr>
              <a:t>检察侦查专项行动，针对诉讼活动中人民群众反映强烈的黑恶犯罪背后</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保护伞</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、以刑事手段插手民事纠纷等严重司法渎职问题，依法严惩司法腐败，维护司法公正。</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4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在创新监督方式与服务群众方面，主动适应数字化时代趋势，建设大数据智能化应用平台，通过数据整合精准发现监督线索，实现专家人才实时互动、</a:t>
            </a:r>
            <a:r>
              <a:rPr lang="en-US" altLang="zh-CN" sz="1600">
                <a:latin typeface="楷体" panose="02010609060101010101" charset="-122"/>
                <a:ea typeface="楷体" panose="02010609060101010101" charset="-122"/>
                <a:cs typeface="楷体" panose="02010609060101010101" charset="-122"/>
              </a:rPr>
              <a:t>AI</a:t>
            </a:r>
            <a:r>
              <a:rPr lang="zh-CN" altLang="en-US" sz="1600">
                <a:latin typeface="楷体" panose="02010609060101010101" charset="-122"/>
                <a:ea typeface="楷体" panose="02010609060101010101" charset="-122"/>
                <a:cs typeface="楷体" panose="02010609060101010101" charset="-122"/>
              </a:rPr>
              <a:t>助手随时服务、法条案例及时推送、司法文书即时生成，显著提升监督质效。同时建立检察官入村居机制，定期派检察官深入部分村居，围绕土地征收、建设施工等村民关心的问题答疑解惑，解决群众急难愁盼问题，让人民群众切实感受到检察履职带来的公平正义。</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40000"/>
              </a:lnSpc>
            </a:pPr>
            <a:r>
              <a:rPr lang="zh-CN" altLang="en-US" sz="1600">
                <a:latin typeface="黑体" panose="02010609060101010101" charset="-122"/>
                <a:ea typeface="黑体" panose="02010609060101010101" charset="-122"/>
              </a:rPr>
              <a:t>结合材料，运用政治与法治知识，说明</a:t>
            </a:r>
            <a:r>
              <a:rPr lang="en-US" altLang="zh-CN" sz="1600">
                <a:latin typeface="黑体" panose="02010609060101010101" charset="-122"/>
                <a:ea typeface="黑体" panose="02010609060101010101" charset="-122"/>
              </a:rPr>
              <a:t>H</a:t>
            </a:r>
            <a:r>
              <a:rPr lang="zh-CN" altLang="en-US" sz="1600">
                <a:latin typeface="黑体" panose="02010609060101010101" charset="-122"/>
                <a:ea typeface="黑体" panose="02010609060101010101" charset="-122"/>
              </a:rPr>
              <a:t>省人民检察院履行法律监督职责，提升检察履职实效的重大意义。（</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en-US" altLang="zh-CN">
                <a:solidFill>
                  <a:srgbClr val="FF0000"/>
                </a:solidFill>
                <a:latin typeface="黑体" panose="02010609060101010101" charset="-122"/>
                <a:ea typeface="黑体" panose="02010609060101010101" charset="-122"/>
              </a:rPr>
              <a:t>H</a:t>
            </a:r>
            <a:r>
              <a:rPr lang="zh-CN" altLang="en-US">
                <a:solidFill>
                  <a:srgbClr val="FF0000"/>
                </a:solidFill>
                <a:latin typeface="黑体" panose="02010609060101010101" charset="-122"/>
                <a:ea typeface="黑体" panose="02010609060101010101" charset="-122"/>
              </a:rPr>
              <a:t>省人民检察院坚持人民司法为人民，开展</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检护民生</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专项行动，通过建设完备的法律服务体系，确保人民群众在权益受到侵害时获得及时有效的法律帮助，不断增强群众法治获得感。</a:t>
            </a:r>
            <a:r>
              <a:rPr lang="en-US" altLang="en-US">
                <a:solidFill>
                  <a:srgbClr val="FF0000"/>
                </a:solidFill>
                <a:latin typeface="黑体" panose="02010609060101010101" charset="-122"/>
                <a:ea typeface="黑体" panose="02010609060101010101" charset="-122"/>
              </a:rPr>
              <a:t>②</a:t>
            </a:r>
            <a:r>
              <a:rPr lang="en-US" altLang="zh-CN">
                <a:solidFill>
                  <a:srgbClr val="FF0000"/>
                </a:solidFill>
                <a:latin typeface="黑体" panose="02010609060101010101" charset="-122"/>
                <a:ea typeface="黑体" panose="02010609060101010101" charset="-122"/>
              </a:rPr>
              <a:t>H</a:t>
            </a:r>
            <a:r>
              <a:rPr lang="zh-CN" altLang="en-US">
                <a:solidFill>
                  <a:srgbClr val="FF0000"/>
                </a:solidFill>
                <a:latin typeface="黑体" panose="02010609060101010101" charset="-122"/>
                <a:ea typeface="黑体" panose="02010609060101010101" charset="-122"/>
              </a:rPr>
              <a:t>省人民检察院严格公正司法，通过整治司法腐败，捍卫了法律的尊严，有利于保障人民群众在司法活动中的合法权益，努力让人民群众在每一个司法案件中感受到公平正义。</a:t>
            </a:r>
            <a:r>
              <a:rPr lang="en-US" altLang="en-US">
                <a:solidFill>
                  <a:srgbClr val="FF0000"/>
                </a:solidFill>
                <a:latin typeface="黑体" panose="02010609060101010101" charset="-122"/>
                <a:ea typeface="黑体" panose="02010609060101010101" charset="-122"/>
              </a:rPr>
              <a:t>③</a:t>
            </a:r>
            <a:r>
              <a:rPr lang="en-US" altLang="zh-CN">
                <a:solidFill>
                  <a:srgbClr val="FF0000"/>
                </a:solidFill>
                <a:latin typeface="黑体" panose="02010609060101010101" charset="-122"/>
                <a:ea typeface="黑体" panose="02010609060101010101" charset="-122"/>
              </a:rPr>
              <a:t>H</a:t>
            </a:r>
            <a:r>
              <a:rPr lang="zh-CN" altLang="en-US">
                <a:solidFill>
                  <a:srgbClr val="FF0000"/>
                </a:solidFill>
                <a:latin typeface="黑体" panose="02010609060101010101" charset="-122"/>
                <a:ea typeface="黑体" panose="02010609060101010101" charset="-122"/>
              </a:rPr>
              <a:t>省人民检察院推动检察监督模式向智能化转型，提升监督质效与精准度，助力推进国家治理体系和治理能力现代化，增强检察机关的司法公信力。</a:t>
            </a:r>
            <a:r>
              <a:rPr lang="en-US" altLang="en-US">
                <a:solidFill>
                  <a:srgbClr val="FF0000"/>
                </a:solidFill>
                <a:latin typeface="黑体" panose="02010609060101010101" charset="-122"/>
                <a:ea typeface="黑体" panose="02010609060101010101" charset="-122"/>
              </a:rPr>
              <a:t>④</a:t>
            </a:r>
            <a:r>
              <a:rPr lang="en-US" altLang="zh-CN">
                <a:solidFill>
                  <a:srgbClr val="FF0000"/>
                </a:solidFill>
                <a:latin typeface="黑体" panose="02010609060101010101" charset="-122"/>
                <a:ea typeface="黑体" panose="02010609060101010101" charset="-122"/>
              </a:rPr>
              <a:t>H</a:t>
            </a:r>
            <a:r>
              <a:rPr lang="zh-CN" altLang="en-US">
                <a:solidFill>
                  <a:srgbClr val="FF0000"/>
                </a:solidFill>
                <a:latin typeface="黑体" panose="02010609060101010101" charset="-122"/>
                <a:ea typeface="黑体" panose="02010609060101010101" charset="-122"/>
              </a:rPr>
              <a:t>省人民检察院将法律服务延伸至基层一线，有利于增强群众法治意识，引导群众依法表达诉求、解决纠纷，推动形成办事依法、遇事找法的良好社会风尚，推动法治社会建设。</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27825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【解析】本题考查公正司法的内涵、推进公正司法。关键信息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：在保障民生权益方面，开展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检护民生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专项行动，聚焦劳动者群体等特殊群体的合法权益保障，通过运用法律监督、支持起诉、司法救助等手段，为民生民利保驾护航</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可从司法为民角度分析，说明此举有利于确保人民群众在权益受到侵害时获得及时有效的法律帮助，不断增强群众法治获得感。关键信息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：在维护司法公正方面，推进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雷霆</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检察侦查专项行动，针对严重司法渎职问题，依法严惩司法腐败，维护司法公正</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可从整治司法腐败角度分析，说明此举有利于保障人民群众在司法活动中的合法权益，努力让人民群众在每一个司法案件中感受到公平正义。关键信息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：主动适应数字化时代趋势，通过数据整合精准发现监督线索，实现专家人才实时互动、</a:t>
            </a:r>
            <a:r>
              <a:rPr lang="en-US" altLang="zh-CN">
                <a:latin typeface="黑体" panose="02010609060101010101" charset="-122"/>
                <a:ea typeface="黑体" panose="02010609060101010101" charset="-122"/>
                <a:cs typeface="黑体" panose="02010609060101010101" charset="-122"/>
              </a:rPr>
              <a:t>AI</a:t>
            </a:r>
            <a:r>
              <a:rPr lang="zh-CN" altLang="en-US">
                <a:latin typeface="黑体" panose="02010609060101010101" charset="-122"/>
                <a:ea typeface="黑体" panose="02010609060101010101" charset="-122"/>
                <a:cs typeface="黑体" panose="02010609060101010101" charset="-122"/>
              </a:rPr>
              <a:t>助手随时服务、法条案例及时推送、司法文书即时生成，显著提升监督质效</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可从推动监督模式智能化角度分析，说明此举有利于助力推进国家治理体系和治理能力现代化，增强检察机关的司法公信力。关键信息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：建立检察官入村居机制，定期派检察官深入部分村居，围绕土地征收等问题答疑解惑，让人民群众切实感受到检察履职带来的公平正义</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可从法治社会角度分析，说明此举有利于增强群众法治意识，推动法治社会建设。</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962910"/>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第四框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全民守法</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797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黑龙江黑河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法律的真谛，在于全体人民的真诚信仰和忠实践行。民众的法治信仰和法治观念，是依法治国的内在动力，更是法治中国的精神支撑。这段话意在强调（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全民守法需要有遇事找法、办事循法的制度安排</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增强民众的法治观念是全面推进依法治国的总目标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要把全民普法和守法作为依法治国的长期基础性工作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建设法治中国需要增强全社会厉行法治的积极性和主动性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891270" y="18916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3919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全民守法的内涵</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5655" y="4340225"/>
            <a:ext cx="1059688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【解析】本题考查全民守法的内涵。材料强调的是全民守法，没有涉及制度安排，</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排除；我国全面推进依法治国的总目标是建设中国特色社会主义法治体系、建设社会主义法治国家，</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说法错误；法律的真谛，在于全体人民的真诚信仰和忠实践行，这表明要把全民普法和守法作为依法治国的长期基础性工作，</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符合题意；民众的法治信仰和法治观念，是依法治国的内在动力，更是法治中国的精神支撑。可见，建设法治中国需要增强全社会厉行法治的积极性和主动性，</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河南部分高中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a:t>
            </a:r>
            <a:r>
              <a:rPr lang="en-US" altLang="zh-CN">
                <a:latin typeface="黑体" panose="02010609060101010101" charset="-122"/>
                <a:ea typeface="黑体" panose="02010609060101010101" charset="-122"/>
              </a:rPr>
              <a:t>S</a:t>
            </a:r>
            <a:r>
              <a:rPr lang="zh-CN" altLang="en-US">
                <a:latin typeface="黑体" panose="02010609060101010101" charset="-122"/>
                <a:ea typeface="黑体" panose="02010609060101010101" charset="-122"/>
              </a:rPr>
              <a:t>市大力推动法治文化主题公园（广场）建设，充分利用公园、广场、景区等公共空间，增添形式多样的普法载体，将法治理念和法律条文转化为群众喜闻乐见的文化内容和形式，让广大群众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出门有法、抬头见法、休闲学法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。这一系列举措（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意在引导公民先依法履行义务再依法行使权利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可以完善社区治理体系，提高社区执法管理水平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有利于调动居民投身依法治国实践的积极性和主动性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有助于增强人民法治观念，让尊法守法成为居民自觉行动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839200" y="18319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086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【解析】本题考查全民守法的内涵。权利与义务是统一的，没有先后顺序之分，</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排除。社区不属于行政机关，不能执法，且材料主要体现法治文化传播，未涉及完善社区治理体系，</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S</a:t>
            </a:r>
            <a:r>
              <a:rPr lang="zh-CN" altLang="en-US">
                <a:latin typeface="黑体" panose="02010609060101010101" charset="-122"/>
                <a:ea typeface="黑体" panose="02010609060101010101" charset="-122"/>
                <a:cs typeface="黑体" panose="02010609060101010101" charset="-122"/>
              </a:rPr>
              <a:t>市通过建设法治文化主题公园，将法律知识融入公共空间，以群众喜闻乐见的形式进行普法教育，有利于调动居民投身依法治国实践的积极性和主动性，增强人民法治观念，让尊法守法成为居民自觉行动，</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409700"/>
            <a:ext cx="10659745" cy="3576955"/>
          </a:xfrm>
          <a:prstGeom prst="rect">
            <a:avLst/>
          </a:prstGeom>
          <a:noFill/>
        </p:spPr>
        <p:txBody>
          <a:bodyPr wrap="square" rtlCol="0">
            <a:spAutoFit/>
          </a:bodyPr>
          <a:p>
            <a:pPr indent="0" algn="just" fontAlgn="auto">
              <a:lnSpc>
                <a:spcPct val="140000"/>
              </a:lnSpc>
            </a:pP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湖北武汉</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质检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近年来，各地司法部门采取多种措施创新普法工作：有的地区推出卡通形象大使，让普法工作更有生气；有的地区融合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文创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非遗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体育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等活动创办法治文化节，让普法工作更接地气；有的地区聘任中小学生为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法治小教员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，通过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小手拉大手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让法律知识走进校园、走进家庭、走进社区。这些举措（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有利于增强法治教育实效性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增强了基层社会治理的效能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提高了各地司法资源配置效率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有利于调动群众参与法治建设的积极性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567430" y="25349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3919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推进全民守法</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44220" y="4880610"/>
            <a:ext cx="105968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【解析】本题考查推进全民守法。推出卡通形象大使，让普法更有生气，融合文化活动创办法治文化节，让普法更接地气，开展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小手拉大手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活动等创新普法形式，有利于调动群众参与法治建设的积极性，提高了法治教育的吸引力和实际效果，</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正确。题干强调普法教育本身，未体现基层社会治理效能的增强，</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排除。题干只提到创新普法方式，未涉及司法资源</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如人力、物力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的配置优化或效率提升，</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江西九江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江西某县组建普法宣讲志愿服务队，用好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茶话会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田坎会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树下会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板凳会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等平台，以群众身边的故事普及法律知识。此外，该县司法局联合相关部门，将法治宣传融入乡村旅游点，扩大覆盖面，提升宣讲效果。法治宣讲进基层有利于（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增强公民的法治观念和法治意识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引导群众办事依法、解决问题靠法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司法机关公正司法，维护公平正义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直接化解矛盾纠纷，促进社会和谐稳定</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468235" y="18211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086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全民守法。该县司法局联合相关部门，将法治宣传融入乡村旅游点，扩大覆盖面，提升宣讲效果，有利于增强公民的法治观念和法治意识，引导群众办事依法、解决问题靠法，促进全民守法，</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入选。材料体现的是司法局普法宣讲</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司法局不是司法机关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，没有体现司法机关公正司法，</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不选。材料中的做法有利于提高人民的法律意识，但不能直接化解矛盾纠纷，</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806450" y="2254885"/>
            <a:ext cx="10476230"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【解析】本题考查全过程人民民主、科学立法的内涵。北京市人大常委会不断探索完善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万名代表下基层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机制，从条例制定、修订前的意见建议收集到条例表决前的多次审议，许多来自人民群众的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金点子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，最终成为立法为民的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金钥匙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。该机制旨在拓宽公民有序参与立法的途径，提高立法质量，</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符合题意；从条例制定、修订前的意见建议收集到条例表决前的多次审议，许多来自人民群众的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金点子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，最终成为立法为民的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金钥匙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。这体现了健全代表联络机制，积极践行全过程人民民主，</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符合题意；基层民主主要是指村民自治和居民自治，完善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万名代表下基层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机制，旨在密切人大代表与人民群众的联系，提高立法质量，不是为了发扬基层民主，</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排除；人大有监督权，可以监督法律的实施，但材料强调人大坚持民主立法，且人民政协是我国的专门协商机构，上述举措与完善专门协商机制无直接关系，</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辽宁丹东</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高一质监</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某县积极落实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健全乡村治理体系，深化法治乡村建设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要求，推广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法律明白人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基层治理模式。这些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法律明白人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由村干部、返乡大学生、退休教师等组成，依托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数字法治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平台提供在线调解、普法直播等服务。这一实践（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拓宽了社会力量参与法治建设路径，体现多元共治理念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依赖司法权直接干预基层事务，助力提升调解的质效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创新了基层治理行政执法方式，完善政府法律服务体系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推动矛盾纠纷源头化解，增强公民法治信仰和守法自觉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343650" y="18319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166235"/>
            <a:ext cx="1059751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【解析】本题考查推进全民守法。村干部、返乡大学生、退休教师等组成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，依托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数字法治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平台提供在线调解、普法直播等服务，促进矛盾纠纷的解决，这拓宽了社会力量参与法治建设路径，体现多元共治理念，有利于推动矛盾纠纷源头化解，增强公民法治信仰和守法自觉，</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入选。依赖司法权直接干预基层事务说法不妥，且材料中也不涉及司法权的行使，</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不选。材料体现的是通过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，推动基层法治建设，不涉及创新基层治理行政执法方式以及完善政府法律服务体系，</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河北邢台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河北省坚持以法治课程为核心，以集中普法为关键，以日常普法为基础，推动形成了专常结合的教育普法机制，全省中小学普遍实施了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每月开展一项专题普法活动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等法治教育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四个一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行动。在中小学开展普法活动有利于（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弘扬法治精神，共建平安和谐校园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引导学生遵纪守法，增强法治观念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倡导师生契约精神，弘扬公序良俗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强化人权司法保障，共筑校园安全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873750" y="18389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476750"/>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【解析】本题考查推进全民守法。普法活动通过普及法律知识，帮助学生树立规则意识，从而促进校园平安和谐，</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正确。普法活动的核心是让学生了解法律、遵守法律，培养法治思维。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以法治课程为核心</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集中普法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等内容明确指向引导学生遵纪守法和增强法治观念，</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正确。材料未涉及强化人权司法保障，也未涉及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契约精神</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公序良俗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与题意无关。</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河南</a:t>
            </a:r>
            <a:r>
              <a:rPr lang="en-US" altLang="zh-CN">
                <a:latin typeface="仿宋" panose="02010609060101010101" charset="-122"/>
                <a:ea typeface="仿宋" panose="02010609060101010101" charset="-122"/>
                <a:cs typeface="仿宋" panose="02010609060101010101" charset="-122"/>
              </a:rPr>
              <a:t>TOP</a:t>
            </a:r>
            <a:r>
              <a:rPr lang="zh-CN" altLang="en-US">
                <a:latin typeface="仿宋" panose="02010609060101010101" charset="-122"/>
                <a:ea typeface="仿宋" panose="02010609060101010101" charset="-122"/>
                <a:cs typeface="仿宋" panose="02010609060101010101" charset="-122"/>
              </a:rPr>
              <a:t>二十名校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月，某市举办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法治护航，青春同行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青少年法治宣传周活动。活动期间，通过法治微电影展播、法律知识竞赛、模拟法庭审判以及法治主题演讲比赛等形式，展现了青少年对法治精神的深刻理解与积极实践。青少年法治宣传周活动（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运用了多种法治宣传教育的方式，有利于提升青少年的法治意识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激发了青少年参与法治建设的热情，有利于推进全民守法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有利于营造知法、守法、用法的良好法治氛围，消除社会矛盾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强化了青少年对法律的尊重与遵守，确保了法律在社会中的权威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168640" y="18300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8210" y="4555490"/>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【解析】本题考查如何建设法治社会、推进全民守法。通过法治微电影展播、法律知识竞赛、模拟法庭审判等形式，体现运用了多种法治宣传教育的方式，有利于提升青少年的法治意识，</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正确。以多种生动形式激发青少年参与法治建设的热情，青少年积极参与法治建设，有利于推进全民守法，</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正确。消除社会矛盾说法不妥，</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确保</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一词过于绝对，</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福建三明一中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近年来，某市人民检察院组织干警走进社区、乡村，结合刑事检察工作职能，持续开展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普法进社区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普法进乡村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专题宣讲活动，活动以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检护民生、法正民安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为主题，通过案例解析、互动答疑、发放宣传手册、召开院坝会和板凳会等形式，将刑事法律知识送到群众身边，为基层治理注入法治力量。上述举措（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打造多元共治格局，建设完备法律援助体系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践行检察为民理念，提升基层群众法治素养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丰富基层普法方式，提高基层社会治理质效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完善基层自治组织，有效维护社会公平正义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721860" y="22098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76821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【解析】本题考查推进全民守法。题干仅强调检察院单向普法，未涉及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多元共治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或</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法律援助体系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建设，</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排除。检察院通过普法活动直接服务群众，体现了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检察为民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的理念，案例解析等形式有助于提升群众法治素养，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正确。活动采用案例解析、院坝会等多样化形式，将法律知识融入基层治理，能提升社会治理效果，</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正确。基层自治组织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如村委会、居委会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的完善与检察院普法无直接关联，</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92202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名词点击】法律援助</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法律援助，是国家建立的为经济困难公民和符合法定条件的其他当事人无偿提供法律咨询、代理、刑事辩护等法律服务的制度，是公共法律服务体系的组成部分。</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0838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陕西西安中学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月是全国第五个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民法典宣传月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，中央宣传部、司法部、全国普法办联合印发《</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民法典宣传月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工作方案》，部署开展普法宣传活动并要求各部门认真落实，通过深入持久的法治宣传，真正把普法融入人们日常生活，让民法典走进群众身边，走进群众心里。这启示我们（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让全民尊法守法，实现立法和守法平等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全民守法是维护社会公平正义的最后一道防线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让法治意识内化于心、外化于行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全民普法是依法治国的长期基础性工作，必须长期坚持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978660" y="21393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83590" y="4460875"/>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【解析】本题考查全民守法的内涵、推进全民守法。在我国，立法权由规定的国家机关行使，法律面前人人平等是指守法与运用法律的平等，而非立法平等，</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排除。公正司法是维护社会公平正义的最后一道防线，</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让民法典走进群众身边，走进群众心里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，强调通过普法使法治意识内化为思想观念、外化为自觉行动，符合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内化于心、外化于行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的要求，</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正确。通过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深入持久的法治宣传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，体现了全民普法是依法治国的长期基础性工作，必须长期坚持，</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安徽六安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粮食安全是</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国之大者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。党的二十大报告提出，全方位夯实粮食安全根基，全面落实粮食安全党政同责，确保中国人的饭碗牢牢端在自己手中。</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司法部先后两次征求中央有关部门、地方人民政府、企业的意见，赴地方开展实地调研，召开专家论证会，在此基础上研究形成了《中华人民共和国粮食安全保障法（草案）》，三次提请全国人大常委会审议。十四届全国人大常委会第七次会议表决通过了《中华人民共和国粮食安全保障法》，自</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6</a:t>
            </a:r>
            <a:r>
              <a:rPr lang="zh-CN" altLang="en-US">
                <a:latin typeface="楷体" panose="02010609060101010101" charset="-122"/>
                <a:ea typeface="楷体" panose="02010609060101010101" charset="-122"/>
                <a:cs typeface="楷体" panose="02010609060101010101" charset="-122"/>
              </a:rPr>
              <a:t>月</a:t>
            </a:r>
            <a:r>
              <a:rPr lang="en-US" altLang="zh-CN">
                <a:latin typeface="楷体" panose="02010609060101010101" charset="-122"/>
                <a:ea typeface="楷体" panose="02010609060101010101" charset="-122"/>
                <a:cs typeface="楷体" panose="02010609060101010101" charset="-122"/>
              </a:rPr>
              <a:t>1</a:t>
            </a:r>
            <a:r>
              <a:rPr lang="zh-CN" altLang="en-US">
                <a:latin typeface="楷体" panose="02010609060101010101" charset="-122"/>
                <a:ea typeface="楷体" panose="02010609060101010101" charset="-122"/>
                <a:cs typeface="楷体" panose="02010609060101010101" charset="-122"/>
              </a:rPr>
              <a:t>日起实施。该法共</a:t>
            </a:r>
            <a:r>
              <a:rPr lang="en-US" altLang="zh-CN">
                <a:latin typeface="楷体" panose="02010609060101010101" charset="-122"/>
                <a:ea typeface="楷体" panose="02010609060101010101" charset="-122"/>
                <a:cs typeface="楷体" panose="02010609060101010101" charset="-122"/>
              </a:rPr>
              <a:t>11</a:t>
            </a:r>
            <a:r>
              <a:rPr lang="zh-CN" altLang="en-US">
                <a:latin typeface="楷体" panose="02010609060101010101" charset="-122"/>
                <a:ea typeface="楷体" panose="02010609060101010101" charset="-122"/>
                <a:cs typeface="楷体" panose="02010609060101010101" charset="-122"/>
              </a:rPr>
              <a:t>章</a:t>
            </a:r>
            <a:r>
              <a:rPr lang="en-US" altLang="zh-CN">
                <a:latin typeface="楷体" panose="02010609060101010101" charset="-122"/>
                <a:ea typeface="楷体" panose="02010609060101010101" charset="-122"/>
                <a:cs typeface="楷体" panose="02010609060101010101" charset="-122"/>
              </a:rPr>
              <a:t>74</a:t>
            </a:r>
            <a:r>
              <a:rPr lang="zh-CN" altLang="en-US">
                <a:latin typeface="楷体" panose="02010609060101010101" charset="-122"/>
                <a:ea typeface="楷体" panose="02010609060101010101" charset="-122"/>
                <a:cs typeface="楷体" panose="02010609060101010101" charset="-122"/>
              </a:rPr>
              <a:t>条，包括总则、耕地保护、粮食生产、粮食储备、粮食流通、粮食加工、粮食应急、粮食节约、监督管理、法律责任、附则。</a:t>
            </a:r>
            <a:r>
              <a:rPr lang="zh-CN" altLang="en-US">
                <a:latin typeface="黑体" panose="02010609060101010101" charset="-122"/>
                <a:ea typeface="黑体" panose="02010609060101010101" charset="-122"/>
              </a:rPr>
              <a:t>运用所学知识，结合粮食安全保障法的内容，谈谈如何推动全民遵守粮食安全保障法。（</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【答案】着力增强全民法治观念，深入开展粮食安全保障法普法宣传教育，引导民众自觉遵守粮食安全保障法；</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通过多种方式，调动人民群众投身依法治国实践的积极性和主动性，使保障粮食安全成为全体人民的共同追求和自觉行动；</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不断加强公民道德建设，弘扬节约粮食等中华优秀传统美德，引导人们自觉履行厉行节约、反对浪费等义务和社会责任。</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07540"/>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【解析】本题考查全民守法的内涵、推进全民守法。有效信息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：该法共</a:t>
            </a:r>
            <a:r>
              <a:rPr lang="en-US" altLang="zh-CN">
                <a:latin typeface="黑体" panose="02010609060101010101" charset="-122"/>
                <a:ea typeface="黑体" panose="02010609060101010101" charset="-122"/>
                <a:cs typeface="黑体" panose="02010609060101010101" charset="-122"/>
              </a:rPr>
              <a:t>11</a:t>
            </a:r>
            <a:r>
              <a:rPr lang="zh-CN" altLang="en-US">
                <a:latin typeface="黑体" panose="02010609060101010101" charset="-122"/>
                <a:ea typeface="黑体" panose="02010609060101010101" charset="-122"/>
                <a:cs typeface="黑体" panose="02010609060101010101" charset="-122"/>
              </a:rPr>
              <a:t>章</a:t>
            </a:r>
            <a:r>
              <a:rPr lang="en-US" altLang="zh-CN">
                <a:latin typeface="黑体" panose="02010609060101010101" charset="-122"/>
                <a:ea typeface="黑体" panose="02010609060101010101" charset="-122"/>
                <a:cs typeface="黑体" panose="02010609060101010101" charset="-122"/>
              </a:rPr>
              <a:t>74</a:t>
            </a:r>
            <a:r>
              <a:rPr lang="zh-CN" altLang="en-US">
                <a:latin typeface="黑体" panose="02010609060101010101" charset="-122"/>
                <a:ea typeface="黑体" panose="02010609060101010101" charset="-122"/>
                <a:cs typeface="黑体" panose="02010609060101010101" charset="-122"/>
              </a:rPr>
              <a:t>条，包括总则、耕地保护、粮食生产、粮食储备、粮食应急、粮食节约、监督管理、法律责任等</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可从增强法治观念的角度分析说明深入开展法治宣传教育，引导全民自觉遵守法律。有效信息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：粮食安全是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国之大者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，耕地保护、粮食生产、粮食储备、粮食流通、粮食加工、粮食应急、粮食节约、监督管理、法律责任等</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可从法治实践的角度分析说明调动人民群众投身依法治国实践的积极性和主动性，使保障粮食安全成为全体人民的共同追求和自觉行动。有效信息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：粮食节约</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可从道德建设的角度分析说明不断加强公民道德建设，弘扬中华优秀传统美德，引导人们自觉履行厉行节约、反对浪费等义务和社会责任。</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41680" y="127508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广东华南师大附中</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自某村被确定为市级基层立法联系点以来，该村所在县、镇两级党委、人大齐抓共管，以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立法为民、汇聚民智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党建品牌为引领，打造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党建＋基层立法联系点＋</a:t>
            </a:r>
            <a:r>
              <a:rPr lang="en-US" altLang="zh-CN" sz="1600">
                <a:latin typeface="黑体" panose="02010609060101010101" charset="-122"/>
                <a:ea typeface="黑体" panose="02010609060101010101" charset="-122"/>
              </a:rPr>
              <a:t>N”</a:t>
            </a:r>
            <a:r>
              <a:rPr lang="zh-CN" altLang="en-US" sz="1600">
                <a:latin typeface="黑体" panose="02010609060101010101" charset="-122"/>
                <a:ea typeface="黑体" panose="02010609060101010101" charset="-122"/>
              </a:rPr>
              <a:t>模式，创建立法联系体系（即</a:t>
            </a:r>
            <a:r>
              <a:rPr lang="en-US" altLang="zh-CN" sz="1600">
                <a:latin typeface="黑体" panose="02010609060101010101" charset="-122"/>
                <a:ea typeface="黑体" panose="02010609060101010101" charset="-122"/>
              </a:rPr>
              <a:t>1</a:t>
            </a:r>
            <a:r>
              <a:rPr lang="zh-CN" altLang="en-US" sz="1600">
                <a:latin typeface="黑体" panose="02010609060101010101" charset="-122"/>
                <a:ea typeface="黑体" panose="02010609060101010101" charset="-122"/>
              </a:rPr>
              <a:t>个基层立法联系点、</a:t>
            </a:r>
            <a:r>
              <a:rPr lang="en-US" altLang="zh-CN" sz="1600">
                <a:latin typeface="黑体" panose="02010609060101010101" charset="-122"/>
                <a:ea typeface="黑体" panose="02010609060101010101" charset="-122"/>
              </a:rPr>
              <a:t>9</a:t>
            </a:r>
            <a:r>
              <a:rPr lang="zh-CN" altLang="en-US" sz="1600">
                <a:latin typeface="黑体" panose="02010609060101010101" charset="-122"/>
                <a:ea typeface="黑体" panose="02010609060101010101" charset="-122"/>
              </a:rPr>
              <a:t>个乡镇、</a:t>
            </a:r>
            <a:r>
              <a:rPr lang="en-US" altLang="zh-CN" sz="1600">
                <a:latin typeface="黑体" panose="02010609060101010101" charset="-122"/>
                <a:ea typeface="黑体" panose="02010609060101010101" charset="-122"/>
              </a:rPr>
              <a:t>18</a:t>
            </a:r>
            <a:r>
              <a:rPr lang="zh-CN" altLang="en-US" sz="1600">
                <a:latin typeface="黑体" panose="02010609060101010101" charset="-122"/>
                <a:ea typeface="黑体" panose="02010609060101010101" charset="-122"/>
              </a:rPr>
              <a:t>个信息采集点），做到立法信息收集辐射县域</a:t>
            </a:r>
            <a:r>
              <a:rPr lang="en-US" altLang="zh-CN" sz="1600">
                <a:latin typeface="黑体" panose="02010609060101010101" charset="-122"/>
                <a:ea typeface="黑体" panose="02010609060101010101" charset="-122"/>
              </a:rPr>
              <a:t>9</a:t>
            </a:r>
            <a:r>
              <a:rPr lang="zh-CN" altLang="en-US" sz="1600">
                <a:latin typeface="黑体" panose="02010609060101010101" charset="-122"/>
                <a:ea typeface="黑体" panose="02010609060101010101" charset="-122"/>
              </a:rPr>
              <a:t>个乡镇。实施该模式有利于（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使我国的立法工作充分彰显人民民主的全民性</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推动实现立法主体和基层群众之间的良性互动</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实现党的全面领导与全过程人民民主有机统一</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通过下放立法权限以推动立法体制机制的创新</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133330" y="19189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41680" y="4214495"/>
            <a:ext cx="1078230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【解析】本题考查全过程人民民主的特点、科学立法的内涵。民主具有鲜明的阶级性，没有全民民主，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错误；某村打造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党建＋基层立法联系点＋</a:t>
            </a:r>
            <a:r>
              <a:rPr lang="en-US" altLang="zh-CN" sz="1600">
                <a:latin typeface="黑体" panose="02010609060101010101" charset="-122"/>
                <a:ea typeface="黑体" panose="02010609060101010101" charset="-122"/>
                <a:cs typeface="黑体" panose="02010609060101010101" charset="-122"/>
              </a:rPr>
              <a:t>N”</a:t>
            </a:r>
            <a:r>
              <a:rPr lang="zh-CN" altLang="en-US" sz="1600">
                <a:latin typeface="黑体" panose="02010609060101010101" charset="-122"/>
                <a:ea typeface="黑体" panose="02010609060101010101" charset="-122"/>
                <a:cs typeface="黑体" panose="02010609060101010101" charset="-122"/>
              </a:rPr>
              <a:t>模式，创建立法联系体系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即</a:t>
            </a:r>
            <a:r>
              <a:rPr lang="en-US" altLang="zh-CN" sz="1600">
                <a:latin typeface="黑体" panose="02010609060101010101" charset="-122"/>
                <a:ea typeface="黑体" panose="02010609060101010101" charset="-122"/>
                <a:cs typeface="黑体" panose="02010609060101010101" charset="-122"/>
              </a:rPr>
              <a:t>1</a:t>
            </a:r>
            <a:r>
              <a:rPr lang="zh-CN" altLang="en-US" sz="1600">
                <a:latin typeface="黑体" panose="02010609060101010101" charset="-122"/>
                <a:ea typeface="黑体" panose="02010609060101010101" charset="-122"/>
                <a:cs typeface="黑体" panose="02010609060101010101" charset="-122"/>
              </a:rPr>
              <a:t>个基层立法联系点、</a:t>
            </a:r>
            <a:r>
              <a:rPr lang="en-US" altLang="zh-CN" sz="1600">
                <a:latin typeface="黑体" panose="02010609060101010101" charset="-122"/>
                <a:ea typeface="黑体" panose="02010609060101010101" charset="-122"/>
                <a:cs typeface="黑体" panose="02010609060101010101" charset="-122"/>
              </a:rPr>
              <a:t>9</a:t>
            </a:r>
            <a:r>
              <a:rPr lang="zh-CN" altLang="en-US" sz="1600">
                <a:latin typeface="黑体" panose="02010609060101010101" charset="-122"/>
                <a:ea typeface="黑体" panose="02010609060101010101" charset="-122"/>
                <a:cs typeface="黑体" panose="02010609060101010101" charset="-122"/>
              </a:rPr>
              <a:t>个乡镇、</a:t>
            </a:r>
            <a:r>
              <a:rPr lang="en-US" altLang="zh-CN" sz="1600">
                <a:latin typeface="黑体" panose="02010609060101010101" charset="-122"/>
                <a:ea typeface="黑体" panose="02010609060101010101" charset="-122"/>
                <a:cs typeface="黑体" panose="02010609060101010101" charset="-122"/>
              </a:rPr>
              <a:t>18</a:t>
            </a:r>
            <a:r>
              <a:rPr lang="zh-CN" altLang="en-US" sz="1600">
                <a:latin typeface="黑体" panose="02010609060101010101" charset="-122"/>
                <a:ea typeface="黑体" panose="02010609060101010101" charset="-122"/>
                <a:cs typeface="黑体" panose="02010609060101010101" charset="-122"/>
              </a:rPr>
              <a:t>个信息采集点</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，做到立法信息收集辐射县域</a:t>
            </a:r>
            <a:r>
              <a:rPr lang="en-US" altLang="zh-CN" sz="1600">
                <a:latin typeface="黑体" panose="02010609060101010101" charset="-122"/>
                <a:ea typeface="黑体" panose="02010609060101010101" charset="-122"/>
                <a:cs typeface="黑体" panose="02010609060101010101" charset="-122"/>
              </a:rPr>
              <a:t>9</a:t>
            </a:r>
            <a:r>
              <a:rPr lang="zh-CN" altLang="en-US" sz="1600">
                <a:latin typeface="黑体" panose="02010609060101010101" charset="-122"/>
                <a:ea typeface="黑体" panose="02010609060101010101" charset="-122"/>
                <a:cs typeface="黑体" panose="02010609060101010101" charset="-122"/>
              </a:rPr>
              <a:t>个乡镇，实施该模式有利于推动实现立法主体和基层群众之间的良性互动，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正确；自某村被确定为市级基层立法联系点以来，该村所在县、镇两级党委、人大齐抓共管，以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立法为民、汇聚民智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党建品牌为引领，打造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党建＋基层立法联系点＋</a:t>
            </a:r>
            <a:r>
              <a:rPr lang="en-US" altLang="zh-CN" sz="1600">
                <a:latin typeface="黑体" panose="02010609060101010101" charset="-122"/>
                <a:ea typeface="黑体" panose="02010609060101010101" charset="-122"/>
                <a:cs typeface="黑体" panose="02010609060101010101" charset="-122"/>
              </a:rPr>
              <a:t>N”</a:t>
            </a:r>
            <a:r>
              <a:rPr lang="zh-CN" altLang="en-US" sz="1600">
                <a:latin typeface="黑体" panose="02010609060101010101" charset="-122"/>
                <a:ea typeface="黑体" panose="02010609060101010101" charset="-122"/>
                <a:cs typeface="黑体" panose="02010609060101010101" charset="-122"/>
              </a:rPr>
              <a:t>模式，实施该模式有利于实现党的全面领导与全过程人民民主有机统一，</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正确；下放立法权限在材料中没有体现，</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rPr>
              <a:t>1.</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年是全国人民代表大会制度建立</a:t>
            </a:r>
            <a:r>
              <a:rPr lang="en-US" altLang="zh-CN">
                <a:latin typeface="黑体" panose="02010609060101010101" charset="-122"/>
                <a:ea typeface="黑体" panose="02010609060101010101" charset="-122"/>
              </a:rPr>
              <a:t>71</a:t>
            </a:r>
            <a:r>
              <a:rPr lang="zh-CN" altLang="en-US">
                <a:latin typeface="黑体" panose="02010609060101010101" charset="-122"/>
                <a:ea typeface="黑体" panose="02010609060101010101" charset="-122"/>
              </a:rPr>
              <a:t>周年，这一制度是坚持党的领导、人民当家作主、依法治国有机统一的根本政治制度安排。</a:t>
            </a:r>
            <a:r>
              <a:rPr lang="en-US" altLang="zh-CN">
                <a:latin typeface="黑体" panose="02010609060101010101" charset="-122"/>
                <a:ea typeface="黑体" panose="02010609060101010101" charset="-122"/>
              </a:rPr>
              <a:t>71</a:t>
            </a:r>
            <a:r>
              <a:rPr lang="zh-CN" altLang="en-US">
                <a:latin typeface="黑体" panose="02010609060101010101" charset="-122"/>
                <a:ea typeface="黑体" panose="02010609060101010101" charset="-122"/>
              </a:rPr>
              <a:t>年来，在党的领导下，人民代表大会制度不断巩固、完善、发展，彰显出独特优势。下列能正确反映这一独特优势的是（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加强基层立法工作，保障和制衡国家其他政治制度</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立法机关是有立法权的机关，有立法权的机关是立法机关</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全国人大统一行使最高国家权力，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一府两院一委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各司其职</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维护国家统一和民族团结，发挥中央和地方两个积极性</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不能正确理解我国有立法权的国家机关</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096760" y="22396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57885" y="1497330"/>
            <a:ext cx="10597515"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a:t>
            </a:r>
            <a:r>
              <a:rPr lang="zh-CN" altLang="en-US">
                <a:latin typeface="黑体" panose="02010609060101010101" charset="-122"/>
                <a:ea typeface="黑体" panose="02010609060101010101" charset="-122"/>
                <a:cs typeface="黑体" panose="02010609060101010101" charset="-122"/>
                <a:sym typeface="+mn-ea"/>
              </a:rPr>
              <a:t>本题考查人民代表大会制度的优势、立法权与立法机关。人民代表大会制度是我国的根本政治制度。它在我国政治制度体系中居于核心地位，国家的其他制度，包括行政制度、监察制度、司法制度等，都是由人民代表大会通过立法创制出来的，都要受其统领和制约，人民代表大会制度与国家其他政治制度之间不是制衡关系，</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错误。立法机关是指特定的国家机关，在我国是全国人大及其常委会，有立法权的机关不一定是立法机关，</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错误。全国人大是最高国家权力机关，统一行使最高国家权力，</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一府两院一委</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由人大产生，对人大负责，受人大监督，各司其职，这体现了人民代表大会制度坚持民主集中制原则，体现了民主和效率的高度统一，彰显了人民代表大会制度的独特优势，</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正确。人民代表大会制度是维护国家统一，民族团结、社会稳定的制度保证，在党中央的集中统一领导下，合理划分中央和地方职权，充分发挥中央和地方两个积极性，</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278890"/>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【易错警示】我国有立法权的国家机关</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144"/>
          <p:cNvPicPr>
            <a:picLocks noChangeAspect="1"/>
          </p:cNvPicPr>
          <p:nvPr/>
        </p:nvPicPr>
        <p:blipFill>
          <a:blip r:embed="rId2"/>
          <a:stretch>
            <a:fillRect/>
          </a:stretch>
        </p:blipFill>
        <p:spPr>
          <a:xfrm>
            <a:off x="4153853" y="1707198"/>
            <a:ext cx="3884295" cy="426656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71600"/>
            <a:ext cx="10238105" cy="3511550"/>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北京师大附中</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加强知识产权保护，促进我国公民、组织依法处理涉外知识产权纠纷，维护我国公民、组织的合法权益，司法部会同有关方面起草了《国务院关于涉外知识产权纠纷处理的规定（公开征求意见稿）》，向社会公开征求意见。由此可见，司法部（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公正司法，确保审判权和检察权依法独立行使</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全面行使国家立法权，让权力在阳光下运行</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紧扣高质量发展执法需求，以法治方式履行职责</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尊重人民主体地位，有利于增强全社会法治观念</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8394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混淆立法、执法、司法的对应主体</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008370" y="20681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52290"/>
            <a:ext cx="1059751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a:t>
            </a:r>
            <a:r>
              <a:rPr lang="zh-CN" altLang="en-US" sz="1600">
                <a:latin typeface="黑体" panose="02010609060101010101" charset="-122"/>
                <a:ea typeface="黑体" panose="02010609060101010101" charset="-122"/>
                <a:cs typeface="黑体" panose="02010609060101010101" charset="-122"/>
                <a:sym typeface="+mn-ea"/>
              </a:rPr>
              <a:t>本</a:t>
            </a:r>
            <a:r>
              <a:rPr lang="zh-CN" altLang="en-US" sz="1600">
                <a:latin typeface="黑体" panose="02010609060101010101" charset="-122"/>
                <a:ea typeface="黑体" panose="02010609060101010101" charset="-122"/>
                <a:cs typeface="黑体" panose="02010609060101010101" charset="-122"/>
              </a:rPr>
              <a:t>题考查立法、执法、司法的主体。司法机关应公正司法，司法部是行政机关，主要负责司法行政工作，且材料主要是司法部起草相关规定并向社会公开征求意见，维护公民、组织合法权益，不涉及确保审判权、检察权的独立行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不选。司法部没有国家立法权，也不涉及权力在阳光下运行，</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不选。涉外知识产权纠纷处理关乎经济发展中的知识产权保护，司法部起草相关规定，体现了紧扣高质量发展中对知识产权执法的需求，以法治方式履行其职责，</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正确。向社会公开征求意见，尊重了人民的主体地位，也能让民众了解相关法律规定，有利于增强全社会的法治观念，</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82956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【易错警示】区分立法、执法、司法的对应主体</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立法、执法和司法是法律体系中的三个重要概念，它们之间既有所区别，又相互联系。立法的主体通常是享有立法权的国家机关，如全国人大及其常委会等；执法的主体一般包括各类行政机关和授权组织；司法的主体一般为法院和检察院。</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宁夏石嘴山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漫画《人性化执法》体现了（　　）</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依法履行职能</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坚持规范执法</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坚持公正执法</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坚持文明执法</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混淆推进严格执法的措施</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613525" y="14344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pic>
        <p:nvPicPr>
          <p:cNvPr id="6" name="图片 -2147481988"/>
          <p:cNvPicPr>
            <a:picLocks noChangeAspect="1"/>
          </p:cNvPicPr>
          <p:nvPr/>
        </p:nvPicPr>
        <p:blipFill>
          <a:blip r:embed="rId2"/>
          <a:stretch>
            <a:fillRect/>
          </a:stretch>
        </p:blipFill>
        <p:spPr>
          <a:xfrm>
            <a:off x="7459980" y="1941195"/>
            <a:ext cx="3569335" cy="2091690"/>
          </a:xfrm>
          <a:prstGeom prst="rect">
            <a:avLst/>
          </a:prstGeom>
          <a:noFill/>
          <a:ln w="9525">
            <a:noFill/>
          </a:ln>
        </p:spPr>
      </p:pic>
      <p:sp>
        <p:nvSpPr>
          <p:cNvPr id="7" name="文本框 6"/>
          <p:cNvSpPr txBox="1"/>
          <p:nvPr/>
        </p:nvSpPr>
        <p:spPr>
          <a:xfrm>
            <a:off x="857885" y="3956050"/>
            <a:ext cx="10597515"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严格执法。依法履行职能是指行政机关要坚持法定职责必须为、法无授权不可为，勇于负责、敢于担当，坚决纠正不作为、乱作为，坚决克服懒政、怠政，坚决惩处失职、渎职。漫画强调的是文明执法，没有强调依法履行职能，</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不选。坚持规范执法，强调要完善执法程序，建立执法全过程记录制度，漫画没有体现规范执法，</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不选。坚持公正执法，强调行政执法要坚持公正，同等情况平等对待，不同情况差别对待。要有效杜绝执法不公、随意执法，漫画没有体现公正执法，</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不选。漫画《人性化执法》体现了执法人员改进执法方式，做到语言、行为规范，融法、理、情于一体，坚持以法为据、以理服人、以情感人，争取当事人的理解和支持，力求实现执法效果最大化即文明执法，</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92202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警示】严格执法强调的是依法办事，公正执法强调的是公平正义，规范执法强调的是程序正当，文明执法强调的是人文关怀和服务精神。这些原则相互补充，共同构成了政府在履行职能时的执法标准。</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当前我国正处在实现中华民族伟大复兴的关键时期，必须发挥法治的积极作用，提升法治促进国家治理体系和治理能力现代化的效能。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法与时转则治，治与世宜则有功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，这需要（　　）</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立法机关从国情和实际出发，制定良善之法来保障善治</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人大作为法律监督机关，确保行政权依法高效运行</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人民群众积极投身法治实践，建立完备的法律服务体系</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各级法院独立行使审判权，通过结果公正实现程序公正</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混淆司法程序公正与结果公正的关系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845675" y="18288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857885" y="461581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【解析】本题考查科学立法、推进公正司法。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法与时转则治，治与世宜则有功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，这需要立法机关从国情和实际出发，制定良善之法来保障善治，</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正确。人民检察院是我国的法律监督机关。人民代表大会是权力机关，通过行使监督权，监督行政机关等的运行，</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不选。建立完备的法律服务体系的主体不是人民群众，</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错误。应通过程序公正最大化实现结果公正，</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程序的公正意味着当事人诉讼地位平等、司法过程严格依据诉讼法进行，通过程序公正，可以最大化实现结果公正，有效保护公民的程序权利，从而使得审判结果可以更好地得到人们的认可和尊重。结果公正意味着法律适用准确、案件事实清楚、裁判结果合法合理，只有结果公正，才能有效解决案件纠纷，惩罚违法者，救济受害者。</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山东菏泽</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打击治理电信网络诈骗及其关联违法犯罪，建立健全联合惩戒制度，公安部会同有关主管部门根据全国人民代表大会常务委员会制定的《中华人民共和国反电信网络诈骗法》等法律法规，起草了《电信网络诈骗及其关联违法犯罪联合惩戒办法（征求意见稿）》，面向社会广泛征求意见。材料说明（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具有立法权的政府部门行使立法权，以良法促善治</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人大不断健全科学完备的法律体系，实现有法可依</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政府积极履行市场监管的基本职能，促进社会发展</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我国国家机构实行民主集中制原则，保障人民权益</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9366885" y="21717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推进科学立法</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727710" y="4323080"/>
            <a:ext cx="1086167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主集中制、科学立法的内涵、推进科学立法。公安部会同有关主管部门根据全国人民代表大会常务委员会制定的《中华人民共和国反电信网络诈骗法》等法律法规，起草了《电信网络诈骗及其关联违法犯罪联合惩戒办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征求意见稿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》，这体现了具有立法权的政府部门行使立法权，以良法促善治，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符合题意；材料体现的是公安部根据全国人民代表大会常务委员会制定的法律来起草相关办法，没有强调人大不断健全科学完备的法律体系，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不符合题意；材料没有涉及政府履行市场监管的基本职能，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不符合题意；公安部根据全国人民代表大会常务委员会制定的法律来起草相关办法并面向社会广泛征求意见，体现了民主集中制原则，旨在保障人民的权益和安全，</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广东清远</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春节期间，我国多地遭遇罕见的寒潮天气，部分地区交通受阻、供电中断。在这一特殊时期，绝大多数公民积极配合政府的应急措施，但也出现了极少数人囤积物资、哄抬物价、拒不配合救援工作等行为，引发社会谴责。这给每个公民的启示是（　　）</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要坚持把全民普法和守法作为依法治国的长期基础性工作</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要自觉树立权利意识，依法行使自己的民主权利</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要依法履行义务，增强法治的道德底蕴，强化规则意识，维护公共秩序</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要自觉牺牲个人利益，坚决维护国家和集体的利益</a:t>
            </a: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5  </a:t>
            </a:r>
            <a:r>
              <a:rPr lang="zh-CN" altLang="en-US" sz="2000" b="1">
                <a:latin typeface="黑体" panose="02010609060101010101" charset="-122"/>
                <a:ea typeface="黑体" panose="02010609060101010101" charset="-122"/>
                <a:cs typeface="黑体" panose="02010609060101010101" charset="-122"/>
              </a:rPr>
              <a:t>不能正确看待权利和义务的关系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570085" y="22485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857885" y="461581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【解析】本题考查全民守法的内涵、推进全民守法。特殊时期，极少数人囤积物资、哄抬物价等行为，引发社会谴责，这启示我们每个公民都应依法履行义务，增强规则意识，维护公共秩序，</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正确。把全民普法和守法作为依法治国的长期基础性工作，不是对公民的要求，</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不选。材料强调极少数人在特殊时期不履行义务的行为，而不是公民如何行使权利，</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排除。在我国，国家利益和个人利益在根本上是一致的，在必要情况下，个人利益要服从国家和集体利益，且材料未体现要牺牲个人利益维护国家和集体的利益，</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权利通常指的是个人或组织在法律或道德上享有的利益或权能。它们为权利人提供了某种程度上的自由和保障，使其能够按照自己的意愿行事，并受到法律的保护。义务则是指法律规定或道德要求个人或组织必须履行的行为或责任。义务具有强制性和约束性，要求义务主体必须按照特定的要求行事，否则将承担相应的法律责任或道德谴责。</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九课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1188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河北邯郸</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《中华人民共和国学前教育法》于</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6</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1</a:t>
            </a:r>
            <a:r>
              <a:rPr lang="zh-CN" altLang="en-US" sz="1600">
                <a:latin typeface="黑体" panose="02010609060101010101" charset="-122"/>
                <a:ea typeface="黑体" panose="02010609060101010101" charset="-122"/>
              </a:rPr>
              <a:t>日起施行。全国人大教科文卫委员会曾先后赴多地开展调查研究，总结梳理各地学前教育发展和立法状况，分析研判学前教育立法面临的主要困难和问题。教育部也提出要进一步明确各级政府和有关部门发展学前教育的责任，依法保障学前教育健康可持续发展。学前教育法的制定表明（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完善相关法律，为相关部门履职提供法律依据</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全国人大常委会和教育部共同行使国家立法权</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我国坚持良法之治，顺应时代发展的需要</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全国人大常委会是我国最高立法机关，制定行政法规</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887220" y="20885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02125"/>
            <a:ext cx="1077849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国家的内涵、科学立法。教育部提出要进一步明确各级政府和有关部门发展学前教育的责任，依法保障学前教育健康可持续发展。这表明学前教育法的制定完善相关法律，为相关部门履职提供了法律依据，</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正确。国家立法权由全国人民代表大会及其常务委员会行使，</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排除。全国人大教科文卫委员会曾先后赴多地开展调查研究，总结梳理各地学前教育发展和立法状况，分析研判学前教育立法面临的主要困难和问题。这表明我国坚持良法之治，顺应时代发展的需要，</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正确。全国人大是我国最高立法机关，行政法规一般由国务院制定，且学前教育法属于国家法律，</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37920"/>
            <a:ext cx="10561955"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福建南平</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联考</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年我国正式实施《未成年人网络保护条例》（以下简称《条例》）。为加强未成年人网络保护，</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年国家网信办升级推出移动互联网</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未成年人模式</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，覆盖移动智能终端、应用程序及分发平台，强化使用限制和家长管理功能。但调查显示，该模式存在执行力度不一、审核宽松、易被绕过等问题。材料表明（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未成年人网络保护需要政府监管与网络平台自律协同发力</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网络平台的自治功能可以在一定程度上弥补政府监管的不足</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更好地保障未成年人的网络合法权益需要完善法律法规实施机制</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政府监管体系的完善对解决未成年人网络保护问题具有关键作用</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573385" y="18294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005" y="4257675"/>
            <a:ext cx="1066863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【解析】本题考查推进科学立法、严格执法。材料强调政府通过立法和监管推动未成年人网络保护，同时需要网络平台自律配合，体现协同发力必要性，</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正确。材料仅提及平台在执行层面存在漏洞，未体现平台通过自治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弥补政府监管的不足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不选。已出台《条例》，但存在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执行力度不一、审核宽松、易被绕过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等问题，表明实施机制不完善，需要优化落实环节，要完善法律法规实施机制，</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正确。材料强调监管体系未完全解决问题，未强调完善政府监管体系的关键作用，且政府监管体系的完善对解决未成年人网络保护问题具有重要作用，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关键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说法不妥，</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157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湖南岳阳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余某某为谋取非法利益，于</a:t>
            </a:r>
            <a:r>
              <a:rPr lang="en-US" altLang="zh-CN">
                <a:latin typeface="黑体" panose="02010609060101010101" charset="-122"/>
                <a:ea typeface="黑体" panose="02010609060101010101" charset="-122"/>
              </a:rPr>
              <a:t>1993</a:t>
            </a:r>
            <a:r>
              <a:rPr lang="zh-CN" altLang="en-US">
                <a:latin typeface="黑体" panose="02010609060101010101" charset="-122"/>
                <a:ea typeface="黑体" panose="02010609060101010101" charset="-122"/>
              </a:rPr>
              <a:t>年至</a:t>
            </a:r>
            <a:r>
              <a:rPr lang="en-US" altLang="zh-CN">
                <a:latin typeface="黑体" panose="02010609060101010101" charset="-122"/>
                <a:ea typeface="黑体" panose="02010609060101010101" charset="-122"/>
              </a:rPr>
              <a:t>2003</a:t>
            </a:r>
            <a:r>
              <a:rPr lang="zh-CN" altLang="en-US">
                <a:latin typeface="黑体" panose="02010609060101010101" charset="-122"/>
                <a:ea typeface="黑体" panose="02010609060101010101" charset="-122"/>
              </a:rPr>
              <a:t>年期间，分别伙同他人在贵州省等地流窜作案，拐卖儿童十七名。经最高人民法院核准，</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28</a:t>
            </a:r>
            <a:r>
              <a:rPr lang="zh-CN" altLang="en-US">
                <a:latin typeface="黑体" panose="02010609060101010101" charset="-122"/>
                <a:ea typeface="黑体" panose="02010609060101010101" charset="-122"/>
              </a:rPr>
              <a:t>日，贵州省贵阳市中级人民法院依照法定程序对余某某执行死刑。余某某案的审理体现了我国（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坚持科学立法，建立完备的法律体系，实现国家治理有法可依</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坚持公正司法，以事实为根据、以法律为准绳，维护公平正义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履行专政职能，依法维护国家长治久安，保障人民民主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坚持规范、文明执法，提升行政执法机关的公信力，捍卫法律权威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819265" y="18776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5345" y="4321175"/>
            <a:ext cx="1077849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【解析】本题考查人民民主专政、推进严格执法。材料未体现科学立法，</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与题意不符；经最高人民法院核准，</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28</a:t>
            </a:r>
            <a:r>
              <a:rPr lang="zh-CN" altLang="en-US">
                <a:latin typeface="黑体" panose="02010609060101010101" charset="-122"/>
                <a:ea typeface="黑体" panose="02010609060101010101" charset="-122"/>
                <a:cs typeface="黑体" panose="02010609060101010101" charset="-122"/>
              </a:rPr>
              <a:t>日，贵州省贵阳市中级人民法院依照法定程序对余某某执行死刑。这体现了我国坚持公正司法，以事实为根据、以法律为准绳，</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正确；我国坚持对极少数敌人实行专政，余某某案件的审判充分体现出我国履行专政职能，依法维护国家长治久安，保障人民民主，</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正确；材料强调司法机关公正司法，与行政执法机关规范、文明执法无关，</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与题意不符。</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157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河南新乡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党的二十大报告指出，全面推进严格规范公正文明执法，加大关系群众切身利益的重点领域执法力度，完善行政执法程序，健全行政裁量基准。下列与材料内容意思表达一致的是（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徒善不足以为政，徒法不能以自行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法立，有犯而必施；令出，唯行而不返</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政令必行，宪禁必从，而国不治者，未尝有也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法者，天下之程式也，万事之仪表也</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79500" y="18694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792480" y="2298065"/>
            <a:ext cx="10778490"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【解析】本题考查严格执法的内涵、推进严格执法。材料侧重强调执法的重要性。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徒善不足以为政，徒法不能以自行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的意思是仅有善心不足以用来治理政务，仅有法度不能使之自行实施。这强调行善政与行法令的结合，即德治与法治相统一，与材料内容意思表达不一致，</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不符合题意。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法立，有犯而必施；令出，唯行而不返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的意思是法律一经制定，凡有违犯者，必须实施惩治；法令一经发出，只有坚决执行，决不能违反。指出了法律的严肃性及建立法律威信的重要性，与材料内容意思表达一致，</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符合题意。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政令必行，宪禁必从，而国不治者，未尝有也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的意思是，如果政令能够贯彻执行，法律禁令得以遵守，而国家还不能治理好，这种情况从未发生过，与材料内容意思表达一致，</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符合题意；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法者，天下之程式也，万事之仪表也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的意思是法是治国的标尺，是社会的客观准则，是衡量人言行是非、功过、曲直的标准和必须遵守的行为规范，与材料内容意思表达不一致，</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7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15670" y="1196975"/>
            <a:ext cx="1046353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安徽合肥四校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五一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假期期间，某地交警实行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宽严相济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执法模式，在严查酒驾、超员等严重违法行为的同时，对外埠及本地</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座以下非营运小客车驾驶人因路况不熟等原因引发的轻微违法行为实施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柔性管理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，经现场教育纠正后放行。该地交警（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坚持严格执法，加强对权力的制约和监督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坚持文明执法，力求实现执法效果最大化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坚持规范执法，完善行政执法程序和流程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坚持公正执法，不断提升执法机关公信力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754745" y="19259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86580"/>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【解析】本题考查推进严格执法。题干中严查严重违法行为体现了严格执法，但不是交警加强对权力的制约和监督，</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排除。对外埠及本地</a:t>
            </a:r>
            <a:r>
              <a:rPr lang="en-US" altLang="zh-CN" sz="1600">
                <a:latin typeface="黑体" panose="02010609060101010101" charset="-122"/>
                <a:ea typeface="黑体" panose="02010609060101010101" charset="-122"/>
                <a:cs typeface="黑体" panose="02010609060101010101" charset="-122"/>
              </a:rPr>
              <a:t>7</a:t>
            </a:r>
            <a:r>
              <a:rPr lang="zh-CN" altLang="en-US" sz="1600">
                <a:latin typeface="黑体" panose="02010609060101010101" charset="-122"/>
                <a:ea typeface="黑体" panose="02010609060101010101" charset="-122"/>
                <a:cs typeface="黑体" panose="02010609060101010101" charset="-122"/>
              </a:rPr>
              <a:t>座以下非营运小客车驾驶人因路况不熟等原因引发的轻微违法行为实施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柔性管理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，经现场教育纠正后放行，体现了以人为本、教育引导的文明执法理念，力求实现执法效果最大化，</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正确。材料未提及规范执法，完善执法程序和流程，</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排除。交警实行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宽严相济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执法模式，严查酒驾、超员等严重违法，但对轻微违法采取柔性处理，体现了公平合理，该地交警坚持公正执法，不断提升执法机关公信力，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【知识拓展】</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宽严相济</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执法模式是指在执法过程中，根据不同情况采取宽大处理和严格执法相结合的方式。这种模式强调在维护法律权威和保障社会秩序的同时，也要考虑到实际情况和人性化的因素，体现了执法的人性化和灵活性，有助于实现法律效果和社会效果的统一。</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2489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广西百色</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律是治国之重器，全国人大及其常委会坚持立法先行，发挥立法的引领和推动作用，紧紧抓住事关改革发展稳定的重大立法项目，不断提高立法质量，不断完善以宪法为核心的中国特色社会主义法律体系。开启中国法治新时代，需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坚持科学立法、民主立法，确保法律体现全民意志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立良善之法，立管用之法，完善立法体制机制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人大代表行使立法权，把各项事业纳入法治化轨道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遵循立法程序，注重立法技术，努力实现立法过程的科学化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797675" y="17703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12470" y="4116070"/>
            <a:ext cx="10885170"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【解析】本题考查科学立法的内涵、推进科学立法的要求。在我国，要坚持科学立法、民主立法，确保法律体现人民意志，而不是全民意志，</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全国人大及其常委会坚持立法先行，发挥立法的引领和推动作用，不断提高立法质量，不断完善以宪法为核心的中国特色社会主义法律体系。这表明开启中国法治新时代，需要立良善之法，立管用之法，完善立法体制机制，</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正确；人大代表没有立法权，</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全国人大及其常委会坚持立法先行，发挥立法的引领和推动作用，紧紧抓住事关改革发展稳定的重大立法项目，不断提高立法质量，不断完善以宪法为核心的中国特色社会主义法律体系。开启中国法治新时代，需要遵循立法程序，注重立法技术，努力实现立法过程的科学化，坚持科学立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3157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黑龙江部分高中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《中华人民共和国黑土地保护法》是我国首次对黑土地保护进行立法，</a:t>
            </a:r>
            <a:r>
              <a:rPr lang="en-US" altLang="zh-CN">
                <a:latin typeface="黑体" panose="02010609060101010101" charset="-122"/>
                <a:ea typeface="黑体" panose="02010609060101010101" charset="-122"/>
              </a:rPr>
              <a:t>H</a:t>
            </a:r>
            <a:r>
              <a:rPr lang="zh-CN" altLang="en-US">
                <a:latin typeface="黑体" panose="02010609060101010101" charset="-122"/>
                <a:ea typeface="黑体" panose="02010609060101010101" charset="-122"/>
              </a:rPr>
              <a:t>省政府推动黑土地保护法走深走实，采取多种措施严厉打击盗挖黑土等行为，借助卫星遥感定位、大数据溯源等精准识别违法违规行为，有力保障了粮食安全。这一成效得益于（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科学立法，保证土地资源集约利用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依法行政，落实土地保护主体责任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科技赋能，精准执法提升监管效能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规范执法，用法治力量保护黑土地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175625" y="18872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542790"/>
            <a:ext cx="106603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【解析】本题考查严格执法。材料仅提及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首次对黑土地保护进行立法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，但并未具体说明立法过程是否科学，</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推动黑土地保护法走深走实</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严厉打击盗挖黑土等行为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，体现了政府依法行政、落实主体责任，</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借助卫星遥感定位、大数据溯源等精准识别违法违规行为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，这是科技赋能执法的直接体现，</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正确。规范执法主要强调执法程序和流程，题干未涉及规范执法，</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5697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江西宜春</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月，某地法院受理了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村委会诉余某拖欠厂房租金案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，考虑到当事人居住地偏远，承办法官将法庭搬至纠纷地巡回审理，并邀请村民代表、乡镇干部旁听。纠纷妥善化解后，法庭干警趁热打铁，向旁听群众发放《法律风险提示手册》</a:t>
            </a:r>
            <a:r>
              <a:rPr lang="en-US" altLang="zh-CN">
                <a:latin typeface="黑体" panose="02010609060101010101" charset="-122"/>
                <a:ea typeface="黑体" panose="02010609060101010101" charset="-122"/>
              </a:rPr>
              <a:t>50</a:t>
            </a:r>
            <a:r>
              <a:rPr lang="zh-CN" altLang="en-US">
                <a:latin typeface="黑体" panose="02010609060101010101" charset="-122"/>
                <a:ea typeface="黑体" panose="02010609060101010101" charset="-122"/>
              </a:rPr>
              <a:t>余份，结合案例详解合同租赁双方的权利义务。该地司法工作者的做法好在（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降低人民维权成本，坚持了人民司法为人民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积极推进公开审理，构建了开放的司法体制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加强人权司法保障，强化了当事人的知情权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开展法治宣传教育，有利于引导群众自觉守法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963160" y="22967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963795"/>
            <a:ext cx="10659110" cy="97599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【解析】本题考查推进公正司法。该地司法工作者就近审理可以降低人民维权成本，坚持了人民司法为人民，</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构建了开放的司法体制</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夸大了这一做法的作用，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不选。材料中该地司法工作者的做法没有涉及加强人权司法保障，</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不选。向旁听群众发放宣传手册，积极加强法治宣传教育，有利于引导群众自觉守法，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名师点拨】人权司法保障是指在司法活动中，通过一系列的法律制度和程序，确保个人的基本权利和自由得到有效保护和实现，司法机关是保障人权的责任主体。</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8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广东深圳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28</a:t>
            </a:r>
            <a:r>
              <a:rPr lang="zh-CN" altLang="en-US">
                <a:latin typeface="黑体" panose="02010609060101010101" charset="-122"/>
                <a:ea typeface="黑体" panose="02010609060101010101" charset="-122"/>
              </a:rPr>
              <a:t>日，最高人民法院召开会议时强调，要严格依法平等保护各类市场主体权益，坚决纠正利用刑事手段干预经济纠纷、坚决纠治执法司法中的地方保护等突出问题；善用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活封活扣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（指法院在执行过程中，允许被执行人继续使用被查封的财产进行正常生产经营，但禁止其处分财产）等善意文明司法措施，助力企业信用修复和重返市场。这表明司法机关（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践行法律面前一律平等，纠正差别对待市场主体行为</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提高司法服务的效率，建立了涉企案件快速处理通道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践行善意文明司法理念，减少司法对企业的不当影响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强化地方司法特殊保护，维护本地企业正当经济利益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557385" y="22199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603115"/>
            <a:ext cx="1083056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【解析】本题考查公正司法的内涵、推进公正司法。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坚决纠正利用刑事手段干预经济纠纷、坚决纠治执法司法中的地方保护等突出问题</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体现了司法机关践行法律面前一律平等原则，纠正对不同市场主体的差别对待行为，</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正确。材料主要强调平等保护和善意文明司法措施，未提及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建立了涉企案件快速处理通道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不选。善用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活封活扣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等善意文明司法措施，体现了司法机关践行善意文明司法理念，减少司法对企业正常生产经营的不当影响，</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正确。材料明确反对地方保护，强调依法平等保护各类市场主体，而非强化地方司法特殊保护本地企业正当经济利益，</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四川内江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20</a:t>
            </a:r>
            <a:r>
              <a:rPr lang="zh-CN" altLang="en-US">
                <a:latin typeface="黑体" panose="02010609060101010101" charset="-122"/>
                <a:ea typeface="黑体" panose="02010609060101010101" charset="-122"/>
              </a:rPr>
              <a:t>日，外交部发言人在例行记者会上回答关于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中国以毒品犯罪为由对加拿大公民执行死刑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时表示，打击毒品犯罪是各国共同的责任，中国是法治国家，对不同国籍被告人一视同仁，严格依法公正处理。加方应当尊重法治精神，停止干涉中国司法主权。这传递出我国</a:t>
            </a: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通过公正司法，促进社会和谐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坚持法律面前人人平等，反对特权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发挥法律的规范作用，保障全民利益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维护司法主权，坚守司法公正和权威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69975" y="22440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07890"/>
            <a:ext cx="1065911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【解析】本题考查公正司法的内涵、推进公正司法。材料强调我国坚持司法公正，维护司法主权，没有体现促进社会和谐，</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对不同国籍被告人一视同仁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，彰显法律面前人人平等原则，反对特权，</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正确。法律保障合理合法的社会和人民群众的利益，且材料侧重回应外部对中国司法主权的干涉，</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排除。反对加方干涉司法主权，并强调依法公正处理，凸显国家主权和司法权威，</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rPr>
              <a:t>10.</a:t>
            </a:r>
            <a:r>
              <a:rPr lang="zh-CN" altLang="en-US" sz="1600">
                <a:latin typeface="黑体" panose="02010609060101010101" charset="-122"/>
                <a:ea typeface="黑体" panose="02010609060101010101" charset="-122"/>
              </a:rPr>
              <a:t>检察公益诉讼制度是习近平法治思想在公益保护领域的生动实践和原创性成果。</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6</a:t>
            </a:r>
            <a:r>
              <a:rPr lang="zh-CN" altLang="en-US" sz="1600">
                <a:latin typeface="黑体" panose="02010609060101010101" charset="-122"/>
                <a:ea typeface="黑体" panose="02010609060101010101" charset="-122"/>
              </a:rPr>
              <a:t>月，最高人民检察院发布了一批文物和文化遗产保护检察公益诉讼典型案例，以案释法，与行政机关、社会各界一道，加强文物系统性保护和合理利用，以高质效司法办案推动文物和文化遗产保护，为文物保护法修订增设检察公益诉讼条款提供实践样本。对此认识正确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将制度优势转化为治理效能，推动国家和社会治理能力现代化</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推进检察公益诉讼，推动检察机关切实做好审判管理工作</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强化对公民个人合法权益的司法保护，维护社会公平正义</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检察监督与行政执法有机衔接，协同发力提升法治化水平</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2450465" y="20999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321175"/>
            <a:ext cx="1065911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动公正司法。最高人民检察院发布文物和文化遗产保护检察公益诉讼典型案例，以高质效司法办案推动文物和文化遗产保护，为文物保护法修订增设检察公益诉讼条款提供实践样本，这说明检察公益诉讼将制度优势转化为治理效能，推动国家和社会治理能力现代化，</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入选。检察院是我国的法律监督机关，法院是我国的审判机关，法院应切实做好审判管理工作，</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不选。检察公益诉讼主要涉及的是国家利益和社会公共利益，材料未涉及对公民个人合法权益的保护，</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不选。最高人民检察院发布相关典型案例，以案释法，与行政机关、社会各界一道，加强文物系统性保护和合理利用，这体现了检察监督与行政执法有机衔接，协同发力提升法治化水平，</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入选。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071245"/>
            <a:ext cx="10659745"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河南开封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在福泉市公安局金山派出所，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金山孃孃调解室</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如一支出色的交响乐队，用</a:t>
            </a:r>
            <a:r>
              <a:rPr lang="en-US" altLang="zh-CN">
                <a:latin typeface="黑体" panose="02010609060101010101" charset="-122"/>
                <a:ea typeface="黑体" panose="02010609060101010101" charset="-122"/>
              </a:rPr>
              <a:t>365</a:t>
            </a:r>
            <a:r>
              <a:rPr lang="zh-CN" altLang="en-US">
                <a:latin typeface="黑体" panose="02010609060101010101" charset="-122"/>
                <a:ea typeface="黑体" panose="02010609060101010101" charset="-122"/>
              </a:rPr>
              <a:t>天的倾情演绎，将基层调解工作升华为充满温度的艺术实践。这支以</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名女性民（辅）警为核心、</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名调解员为主力的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全天候乐队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，以新时代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枫桥经验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为总谱，以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背对背倾听、面对面沟通，分步调解、情感修复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为谱写乐章的基调，用柔性力量谱写社会治理的动人乐章。该调解室运行的意义在于（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引导辖区居民依法维护自己的正当权益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依法依规解决社会纠纷，维护公平正义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完善法律援助制度，健全纠纷预防化解机制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规范权力运行，推动实现基层治理现代化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550670" y="25977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930140"/>
            <a:ext cx="1065911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【解析】本题考查如何建设法治国家、如何建设法治社会、推进全民守法。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金山孃孃调解室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通过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背对背倾听、面对面沟通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等方式开展工作，引导辖区居民以合法合理的方式表达诉求，依法维护自己的正当权益，并依法依规解决社会纠纷，从而维护公平正义，</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正确。材料没有涉及完善法律援助制度，</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不选。材料重点强调调解室通过柔性力量进行基层调解，解决社会纠纷，没有涉及规范权力运行，</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12.[</a:t>
            </a:r>
            <a:r>
              <a:rPr lang="zh-CN" altLang="en-US">
                <a:latin typeface="仿宋" panose="02010609060101010101" charset="-122"/>
                <a:ea typeface="仿宋" panose="02010609060101010101" charset="-122"/>
                <a:cs typeface="仿宋" panose="02010609060101010101" charset="-122"/>
              </a:rPr>
              <a:t>天津静海一中</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国家统计局的</a:t>
            </a:r>
            <a:r>
              <a:rPr lang="en-US" altLang="zh-CN">
                <a:latin typeface="黑体" panose="02010609060101010101" charset="-122"/>
                <a:ea typeface="黑体" panose="02010609060101010101" charset="-122"/>
              </a:rPr>
              <a:t>“2020</a:t>
            </a:r>
            <a:r>
              <a:rPr lang="zh-CN" altLang="en-US">
                <a:latin typeface="黑体" panose="02010609060101010101" charset="-122"/>
                <a:ea typeface="黑体" panose="02010609060101010101" charset="-122"/>
              </a:rPr>
              <a:t>年全国社会心态调查综合分析报告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显示，当自己或家人遇到不公平事情时，选择</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通过法律渠道解决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的居第一位，比</a:t>
            </a:r>
            <a:r>
              <a:rPr lang="en-US" altLang="zh-CN">
                <a:latin typeface="黑体" panose="02010609060101010101" charset="-122"/>
                <a:ea typeface="黑体" panose="02010609060101010101" charset="-122"/>
              </a:rPr>
              <a:t>2016</a:t>
            </a:r>
            <a:r>
              <a:rPr lang="zh-CN" altLang="en-US">
                <a:latin typeface="黑体" panose="02010609060101010101" charset="-122"/>
                <a:ea typeface="黑体" panose="02010609060101010101" charset="-122"/>
              </a:rPr>
              <a:t>年提升</a:t>
            </a:r>
            <a:r>
              <a:rPr lang="en-US" altLang="zh-CN">
                <a:latin typeface="黑体" panose="02010609060101010101" charset="-122"/>
                <a:ea typeface="黑体" panose="02010609060101010101" charset="-122"/>
              </a:rPr>
              <a:t>3.7</a:t>
            </a:r>
            <a:r>
              <a:rPr lang="zh-CN" altLang="en-US">
                <a:latin typeface="黑体" panose="02010609060101010101" charset="-122"/>
                <a:ea typeface="黑体" panose="02010609060101010101" charset="-122"/>
              </a:rPr>
              <a:t>个百分点；选择</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托关系、找熟人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的比例明显下降。材料表明（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遇事讲法、遇事找法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逐步成为全社会普遍共识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法治观念日益深入人心，法治社会建设不断推进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公民权利得以实现，违法犯罪行为得到有效消除</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基层社会治理法治化水平提高，社会规范作用充分</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219065" y="18770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321175"/>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【解析】本题考查建设法治社会的意义、推进全民守法。当自己或家人遇到不公平事情时，选择</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通过法律渠道解决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的居第一位，而且选择</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托关系、找熟人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的比例明显下降，这体现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遇事讲法、遇事找法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逐步成为全社会普遍共识，法治观念日益深入人心，法治社会建设不断推进，</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正确；材料体现的是公民的学法懂法守法用法的意识和能力不断增强，不涉及公民权利实现，而且违法犯罪行为得到有效消除的说法太绝对，也无法从材料中得出，</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错误；材料强调的是人们主要选择通过法律渠道来解决纠纷，这无法看出基层社会治理法治化水平提高，</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13.[</a:t>
            </a:r>
            <a:r>
              <a:rPr lang="zh-CN" altLang="en-US">
                <a:latin typeface="仿宋" panose="02010609060101010101" charset="-122"/>
                <a:ea typeface="仿宋" panose="02010609060101010101" charset="-122"/>
                <a:cs typeface="仿宋" panose="02010609060101010101" charset="-122"/>
              </a:rPr>
              <a:t>辽宁丹东</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高一质监</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自媒体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发布不实信息、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开盒</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等行为侵犯公民隐私权，甚至诱发线下骚扰、网暴等恶性事件，严重破坏网络生态。针对上述问题，需要（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科学立法，立法机关完善网络空间治理的相关法律法规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公正司法，构建清朗的网络环境，保障人民的一切权益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严格执法，网络平台切实履行国家职能，加强内容审核</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全民守法，广大网民自觉遵守法律道德，增强法律意识</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705090" y="14897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321175"/>
            <a:ext cx="1065911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【解析】本题考查科学立法、全民守法。要解决各种乱象，保护公民的合法权益，需要科学立法，立法机关完善网络空间治理的相关法律法规；也需要全民守法，广大网民自觉遵守法律道德，增强法律意识，</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入选。要保障人民群众的合法利益，而不是一切利益，</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不选。网络平台不是国家机关，不能履行国家职能，</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pic>
        <p:nvPicPr>
          <p:cNvPr id="5" name="图片 -2147481975"/>
          <p:cNvPicPr>
            <a:picLocks noChangeAspect="1"/>
          </p:cNvPicPr>
          <p:nvPr/>
        </p:nvPicPr>
        <p:blipFill>
          <a:blip r:embed="rId2"/>
          <a:stretch>
            <a:fillRect/>
          </a:stretch>
        </p:blipFill>
        <p:spPr>
          <a:xfrm>
            <a:off x="9200515" y="1697990"/>
            <a:ext cx="2254250" cy="214058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880745" y="984885"/>
            <a:ext cx="10490835"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14.[</a:t>
            </a:r>
            <a:r>
              <a:rPr lang="zh-CN" altLang="en-US" sz="1600">
                <a:latin typeface="仿宋" panose="02010609060101010101" charset="-122"/>
                <a:ea typeface="仿宋" panose="02010609060101010101" charset="-122"/>
                <a:cs typeface="仿宋" panose="02010609060101010101" charset="-122"/>
              </a:rPr>
              <a:t>广西钦州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现如今，家庭教育在很多家庭中是有所欠缺甚至完全缺失的，关于</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不合格</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家长的社会现象和新闻不胜枚举，</a:t>
            </a:r>
            <a:r>
              <a:rPr lang="en-US" altLang="zh-CN" sz="1600">
                <a:latin typeface="楷体" panose="02010609060101010101" charset="-122"/>
                <a:ea typeface="楷体" panose="02010609060101010101" charset="-122"/>
                <a:cs typeface="楷体" panose="02010609060101010101" charset="-122"/>
              </a:rPr>
              <a:t>2022</a:t>
            </a:r>
            <a:r>
              <a:rPr lang="zh-CN" altLang="en-US" sz="1600">
                <a:latin typeface="楷体" panose="02010609060101010101" charset="-122"/>
                <a:ea typeface="楷体" panose="02010609060101010101" charset="-122"/>
                <a:cs typeface="楷体" panose="02010609060101010101" charset="-122"/>
              </a:rPr>
              <a:t>年</a:t>
            </a:r>
            <a:r>
              <a:rPr lang="en-US" altLang="zh-CN" sz="1600">
                <a:latin typeface="楷体" panose="02010609060101010101" charset="-122"/>
                <a:ea typeface="楷体" panose="02010609060101010101" charset="-122"/>
                <a:cs typeface="楷体" panose="02010609060101010101" charset="-122"/>
              </a:rPr>
              <a:t>1</a:t>
            </a:r>
            <a:r>
              <a:rPr lang="zh-CN" altLang="en-US" sz="1600">
                <a:latin typeface="楷体" panose="02010609060101010101" charset="-122"/>
                <a:ea typeface="楷体" panose="02010609060101010101" charset="-122"/>
                <a:cs typeface="楷体" panose="02010609060101010101" charset="-122"/>
              </a:rPr>
              <a:t>月</a:t>
            </a:r>
            <a:r>
              <a:rPr lang="en-US" altLang="zh-CN" sz="1600">
                <a:latin typeface="楷体" panose="02010609060101010101" charset="-122"/>
                <a:ea typeface="楷体" panose="02010609060101010101" charset="-122"/>
                <a:cs typeface="楷体" panose="02010609060101010101" charset="-122"/>
              </a:rPr>
              <a:t>1</a:t>
            </a:r>
            <a:r>
              <a:rPr lang="zh-CN" altLang="en-US" sz="1600">
                <a:latin typeface="楷体" panose="02010609060101010101" charset="-122"/>
                <a:ea typeface="楷体" panose="02010609060101010101" charset="-122"/>
                <a:cs typeface="楷体" panose="02010609060101010101" charset="-122"/>
              </a:rPr>
              <a:t>日，《中华人民共和国家庭教育促进法》正式实施，家庭教育从</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家事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上升到</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国事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，父母们开启了</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依法带娃</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的时代。</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家庭教育促进法旨在通过法律的方式，引导父母按照科学的方法、科学的理念去教育孩子，更多关注未成年子女品德和良好习惯的培养。该法明确规定，教育行政部门、妇女联合会统筹协调社会资源，协同推进覆盖城乡的家庭教育指导服务体系建设；教育、民政、市场监督管理等有关部门应当在各自职责范围内，依法对家教育服务机构及从业人员进行指导和监督；具备条件的中小学校，幼儿园应当在教育行政部门的指导下，为家庭教育指导服务站点开展公益性家庭教育指导服务活动提供支持；发现父母或者其他监护人拒绝、怠于履行家庭教育责任的，应当予以批评教育、劝诫制止；对于在家庭教育过程中对未成年人实施家庭暴力的，司法机关应依照相关法律的规定追究法律责任。以法治思维和法治方式进行家庭教育，既是关乎个人和家庭福祉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家事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，也是关乎国家和民族命运的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国事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，需要全社会共同努力践行。</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1</a:t>
            </a:r>
            <a:r>
              <a:rPr lang="zh-CN" altLang="en-US" sz="1600">
                <a:latin typeface="黑体" panose="02010609060101010101" charset="-122"/>
                <a:ea typeface="黑体" panose="02010609060101010101" charset="-122"/>
              </a:rPr>
              <a:t>）结合材料，运用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全面推进依法治国的基本要求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的知识，说明如何以法治思维和法治方式促进家庭教育。（</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r>
              <a:rPr lang="en-US" altLang="zh-CN" sz="1600">
                <a:latin typeface="黑体" panose="02010609060101010101" charset="-122"/>
                <a:ea typeface="黑体" panose="02010609060101010101" charset="-122"/>
              </a:rPr>
              <a:t>2</a:t>
            </a:r>
            <a:r>
              <a:rPr lang="zh-CN" altLang="en-US" sz="1600">
                <a:latin typeface="黑体" panose="02010609060101010101" charset="-122"/>
                <a:ea typeface="黑体" panose="02010609060101010101" charset="-122"/>
              </a:rPr>
              <a:t>）民众的法治信仰和法治观念是依法治国的内在动力。请你就青年学生如何为国家宣传法治教育提两条合理化建议。（</a:t>
            </a:r>
            <a:r>
              <a:rPr lang="en-US" altLang="zh-CN" sz="1600">
                <a:latin typeface="黑体" panose="02010609060101010101" charset="-122"/>
                <a:ea typeface="黑体" panose="02010609060101010101" charset="-122"/>
              </a:rPr>
              <a:t>4</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湖北重点县中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G</a:t>
            </a:r>
            <a:r>
              <a:rPr lang="zh-CN" altLang="en-US">
                <a:latin typeface="黑体" panose="02010609060101010101" charset="-122"/>
                <a:ea typeface="黑体" panose="02010609060101010101" charset="-122"/>
              </a:rPr>
              <a:t>省司法厅以《中华人民共和国立法法》等法律法规为依据，修订出台了《</a:t>
            </a:r>
            <a:r>
              <a:rPr lang="en-US" altLang="zh-CN">
                <a:latin typeface="黑体" panose="02010609060101010101" charset="-122"/>
                <a:ea typeface="黑体" panose="02010609060101010101" charset="-122"/>
              </a:rPr>
              <a:t>G</a:t>
            </a:r>
            <a:r>
              <a:rPr lang="zh-CN" altLang="en-US">
                <a:latin typeface="黑体" panose="02010609060101010101" charset="-122"/>
                <a:ea typeface="黑体" panose="02010609060101010101" charset="-122"/>
              </a:rPr>
              <a:t>省人民政府起草地方性法规草案和制定省政府规章程序规定》，将近年来政府在立法工作中探索建立的预备立法项目评估、立法计划督促落实等一些行之有效的经验做法总结固化。据此，下列说法正确的是（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en-US" altLang="zh-CN">
                <a:latin typeface="黑体" panose="02010609060101010101" charset="-122"/>
                <a:ea typeface="黑体" panose="02010609060101010101" charset="-122"/>
              </a:rPr>
              <a:t>G</a:t>
            </a:r>
            <a:r>
              <a:rPr lang="zh-CN" altLang="en-US">
                <a:latin typeface="黑体" panose="02010609060101010101" charset="-122"/>
                <a:ea typeface="黑体" panose="02010609060101010101" charset="-122"/>
              </a:rPr>
              <a:t>省司法厅以制定行政法规的形式推动政府立法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G</a:t>
            </a:r>
            <a:r>
              <a:rPr lang="zh-CN" altLang="en-US">
                <a:latin typeface="黑体" panose="02010609060101010101" charset="-122"/>
                <a:ea typeface="黑体" panose="02010609060101010101" charset="-122"/>
              </a:rPr>
              <a:t>省人民政府通过制定地方性法规来总结立法经验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省政府在遵循上位法的前提下有权制定政府规章</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宪法和立法法是我国行政立法最基本的法律依据</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459990" y="22371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632325"/>
            <a:ext cx="1088517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【解析】本题考查推进科学立法。行政法规的制定主体是国务院，而</a:t>
            </a:r>
            <a:r>
              <a:rPr lang="en-US" altLang="zh-CN" sz="1600">
                <a:latin typeface="黑体" panose="02010609060101010101" charset="-122"/>
                <a:ea typeface="黑体" panose="02010609060101010101" charset="-122"/>
                <a:cs typeface="黑体" panose="02010609060101010101" charset="-122"/>
              </a:rPr>
              <a:t>G</a:t>
            </a:r>
            <a:r>
              <a:rPr lang="zh-CN" altLang="en-US" sz="1600">
                <a:latin typeface="黑体" panose="02010609060101010101" charset="-122"/>
                <a:ea typeface="黑体" panose="02010609060101010101" charset="-122"/>
                <a:cs typeface="黑体" panose="02010609060101010101" charset="-122"/>
              </a:rPr>
              <a:t>省司法厅是地方政府部门，无权制定行政法规，</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不选。地方性法规的制定主体是省、自治区、直辖市和设区的市、自治州的人民代表大会及其常务委员会，省人民政府无权制定地方性法规，</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不选。省、自治区、直辖市和设区的市、自治州的人民政府，可以根据法律、行政法规和本省、自治区、直辖市的地方性法规，制定政府规章，</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正确。在我国，宪法和立法法是国家机关制定和修改法律的最基本的法律依据，所有享有立法权的国家机关，都应当按照法定职权、依据法定程序开展立法工作，</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885190" y="1292225"/>
            <a:ext cx="10541000" cy="3348355"/>
          </a:xfrm>
          <a:prstGeom prst="rect">
            <a:avLst/>
          </a:prstGeom>
          <a:noFill/>
        </p:spPr>
        <p:txBody>
          <a:bodyPr wrap="square" rtlCol="0">
            <a:noAutofit/>
          </a:bodyPr>
          <a:p>
            <a:pPr indent="0" fontAlgn="auto">
              <a:lnSpc>
                <a:spcPct val="150000"/>
              </a:lnSpc>
            </a:pPr>
            <a:r>
              <a:rPr lang="en-US" altLang="zh-CN" sz="1600">
                <a:solidFill>
                  <a:srgbClr val="FF0000"/>
                </a:solidFill>
                <a:latin typeface="黑体" panose="02010609060101010101" charset="-122"/>
                <a:ea typeface="黑体" panose="02010609060101010101" charset="-122"/>
              </a:rPr>
              <a:t> </a:t>
            </a:r>
            <a:r>
              <a:rPr lang="zh-CN" altLang="en-US" sz="1600">
                <a:solidFill>
                  <a:srgbClr val="FF0000"/>
                </a:solidFill>
                <a:latin typeface="黑体" panose="02010609060101010101" charset="-122"/>
                <a:ea typeface="黑体" panose="02010609060101010101" charset="-122"/>
              </a:rPr>
              <a:t>【答案】</a:t>
            </a:r>
            <a:r>
              <a:rPr lang="en-US" altLang="zh-CN">
                <a:solidFill>
                  <a:srgbClr val="FF0000"/>
                </a:solidFill>
                <a:latin typeface="黑体" panose="02010609060101010101" charset="-122"/>
                <a:ea typeface="黑体" panose="02010609060101010101" charset="-122"/>
              </a:rPr>
              <a:t>(1)</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促进家庭教育需要科学立法。通过科学立法合理设定</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依法带娃</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的权利与义务、权力与责任，为父母</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依法带娃</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及国家机关处罚拒不履行家庭教育责任的家长提供法律依据。</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促进家庭教育需要严格执法。在落实家庭教育促进法中，行政机关要坚持法定职责必须为、法无授权不可为，规范执法、公正执法、文明执法。</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促进家庭教育需要公正司法。司法机关公正司法，对相关违法行为依据法律追究责任，维护未成年人合法权益，促进未成年人全面健康成长。</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促进家庭教育需要尊重和信仰法律，全民守法。国家要开展法治宣传教育和普法活动，着力增强社会成员法治观念，引导父母和学校等主体依法做好家庭教育，自觉履行法定义务、家庭责任、社会责任。</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a:p>
            <a:pPr indent="0" fontAlgn="auto">
              <a:lnSpc>
                <a:spcPct val="150000"/>
              </a:lnSpc>
            </a:pPr>
            <a:r>
              <a:rPr lang="en-US" altLang="zh-CN">
                <a:solidFill>
                  <a:srgbClr val="FF0000"/>
                </a:solidFill>
                <a:latin typeface="黑体" panose="02010609060101010101" charset="-122"/>
                <a:ea typeface="黑体" panose="02010609060101010101" charset="-122"/>
              </a:rPr>
              <a:t>(2)</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法治宣传讲座；</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法治有奖征文比赛；</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法治宣传走进校园等活动。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分，任意两点，可得</a:t>
            </a:r>
            <a:r>
              <a:rPr lang="en-US" altLang="zh-CN">
                <a:solidFill>
                  <a:srgbClr val="FF0000"/>
                </a:solidFill>
                <a:latin typeface="黑体" panose="02010609060101010101" charset="-122"/>
                <a:ea typeface="黑体" panose="02010609060101010101" charset="-122"/>
              </a:rPr>
              <a:t>4</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9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42035" y="1270000"/>
            <a:ext cx="10108565"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【解析】本题考查推进科学立法、严格执法、公正司法、全民守法。</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：《中华人民共和国家庭教育促进法》正式实施，家庭教育从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家事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上升到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，父母们开启了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依法带娃</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的时代</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可联系科学立法，合理设定权利与义务、权力与责任；关键信息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：教育行政部门等统筹协调社会资源，协同推进覆盖城乡的家庭教育指导服务体系建设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依法对家庭教育服务机构及从业人员进行指导和监督</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可联系严格执法，行政机关要坚持法定职责必须为、法无授权不可为，规范执法、公正执法、文明执法；关键信息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：对于在家庭教育过程中对未成年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追究法律责任</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可联系公正司法；关键信息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：以法治思维和法治方式进行家庭教育，需要全社会共同努力践行</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可联系全民守法、增强社会成员法治观念。</a:t>
            </a:r>
            <a:endParaRPr lang="zh-CN" altLang="en-US">
              <a:latin typeface="黑体" panose="02010609060101010101" charset="-122"/>
              <a:ea typeface="黑体" panose="02010609060101010101" charset="-122"/>
              <a:cs typeface="黑体" panose="02010609060101010101" charset="-122"/>
            </a:endParaRPr>
          </a:p>
          <a:p>
            <a:pPr indent="0" algn="just" defTabSz="266700" fontAlgn="auto">
              <a:lnSpc>
                <a:spcPts val="2700"/>
              </a:lnSpc>
              <a:spcBef>
                <a:spcPct val="0"/>
              </a:spcBef>
              <a:spcAft>
                <a:spcPct val="0"/>
              </a:spcAft>
            </a:pP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本问属于开放性试题，调动运用教材知识作答，比如法治宣传讲座、法治有奖征文比赛、法治宣传走进校园等，言之有理即可。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KSO_WM_BEAUTIFY_FLAG" val="#wm#"/>
  <p:tag name="KSO_WM_TEMPLATE_CATEGORY" val="custom"/>
  <p:tag name="KSO_WM_TEMPLATE_INDEX" val="20205081"/>
</p:tagLst>
</file>

<file path=ppt/tags/tag109.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KSO_WM_BEAUTIFY_FLAG" val="#wm#"/>
  <p:tag name="KSO_WM_TEMPLATE_CATEGORY" val="custom"/>
  <p:tag name="KSO_WM_TEMPLATE_INDEX" val="20205081"/>
</p:tagLst>
</file>

<file path=ppt/tags/tag114.xml><?xml version="1.0" encoding="utf-8"?>
<p:tagLst xmlns:p="http://schemas.openxmlformats.org/presentationml/2006/main">
  <p:tag name="KSO_WM_BEAUTIFY_FLAG" val="#wm#"/>
  <p:tag name="KSO_WM_TEMPLATE_CATEGORY" val="custom"/>
  <p:tag name="KSO_WM_TEMPLATE_INDEX" val="20205081"/>
</p:tagLst>
</file>

<file path=ppt/tags/tag115.xml><?xml version="1.0" encoding="utf-8"?>
<p:tagLst xmlns:p="http://schemas.openxmlformats.org/presentationml/2006/main">
  <p:tag name="KSO_WM_BEAUTIFY_FLAG" val="#wm#"/>
  <p:tag name="KSO_WM_TEMPLATE_CATEGORY" val="custom"/>
  <p:tag name="KSO_WM_TEMPLATE_INDEX" val="20205081"/>
</p:tagLst>
</file>

<file path=ppt/tags/tag116.xml><?xml version="1.0" encoding="utf-8"?>
<p:tagLst xmlns:p="http://schemas.openxmlformats.org/presentationml/2006/main">
  <p:tag name="KSO_WM_BEAUTIFY_FLAG" val="#wm#"/>
  <p:tag name="KSO_WM_TEMPLATE_CATEGORY" val="custom"/>
  <p:tag name="KSO_WM_TEMPLATE_INDEX" val="20205081"/>
</p:tagLst>
</file>

<file path=ppt/tags/tag117.xml><?xml version="1.0" encoding="utf-8"?>
<p:tagLst xmlns:p="http://schemas.openxmlformats.org/presentationml/2006/main">
  <p:tag name="KSO_WM_BEAUTIFY_FLAG" val="#wm#"/>
  <p:tag name="KSO_WM_TEMPLATE_CATEGORY" val="custom"/>
  <p:tag name="KSO_WM_TEMPLATE_INDEX" val="20205081"/>
</p:tagLst>
</file>

<file path=ppt/tags/tag118.xml><?xml version="1.0" encoding="utf-8"?>
<p:tagLst xmlns:p="http://schemas.openxmlformats.org/presentationml/2006/main">
  <p:tag name="KSO_WM_BEAUTIFY_FLAG" val="#wm#"/>
  <p:tag name="KSO_WM_TEMPLATE_CATEGORY" val="custom"/>
  <p:tag name="KSO_WM_TEMPLATE_INDEX" val="20205081"/>
</p:tagLst>
</file>

<file path=ppt/tags/tag119.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205081"/>
</p:tagLst>
</file>

<file path=ppt/tags/tag121.xml><?xml version="1.0" encoding="utf-8"?>
<p:tagLst xmlns:p="http://schemas.openxmlformats.org/presentationml/2006/main">
  <p:tag name="KSO_WM_BEAUTIFY_FLAG" val="#wm#"/>
  <p:tag name="KSO_WM_TEMPLATE_CATEGORY" val="custom"/>
  <p:tag name="KSO_WM_TEMPLATE_INDEX" val="20205081"/>
</p:tagLst>
</file>

<file path=ppt/tags/tag122.xml><?xml version="1.0" encoding="utf-8"?>
<p:tagLst xmlns:p="http://schemas.openxmlformats.org/presentationml/2006/main">
  <p:tag name="KSO_WM_BEAUTIFY_FLAG" val="#wm#"/>
  <p:tag name="KSO_WM_TEMPLATE_CATEGORY" val="custom"/>
  <p:tag name="KSO_WM_TEMPLATE_INDEX" val="20205081"/>
</p:tagLst>
</file>

<file path=ppt/tags/tag123.xml><?xml version="1.0" encoding="utf-8"?>
<p:tagLst xmlns:p="http://schemas.openxmlformats.org/presentationml/2006/main">
  <p:tag name="KSO_WM_BEAUTIFY_FLAG" val="#wm#"/>
  <p:tag name="KSO_WM_TEMPLATE_CATEGORY" val="custom"/>
  <p:tag name="KSO_WM_TEMPLATE_INDEX" val="20205081"/>
</p:tagLst>
</file>

<file path=ppt/tags/tag124.xml><?xml version="1.0" encoding="utf-8"?>
<p:tagLst xmlns:p="http://schemas.openxmlformats.org/presentationml/2006/main">
  <p:tag name="KSO_WM_BEAUTIFY_FLAG" val="#wm#"/>
  <p:tag name="KSO_WM_TEMPLATE_CATEGORY" val="custom"/>
  <p:tag name="KSO_WM_TEMPLATE_INDEX" val="20205081"/>
</p:tagLst>
</file>

<file path=ppt/tags/tag125.xml><?xml version="1.0" encoding="utf-8"?>
<p:tagLst xmlns:p="http://schemas.openxmlformats.org/presentationml/2006/main">
  <p:tag name="KSO_WM_BEAUTIFY_FLAG" val="#wm#"/>
  <p:tag name="KSO_WM_TEMPLATE_CATEGORY" val="custom"/>
  <p:tag name="KSO_WM_TEMPLATE_INDEX" val="20205081"/>
</p:tagLst>
</file>

<file path=ppt/tags/tag126.xml><?xml version="1.0" encoding="utf-8"?>
<p:tagLst xmlns:p="http://schemas.openxmlformats.org/presentationml/2006/main">
  <p:tag name="KSO_WM_BEAUTIFY_FLAG" val="#wm#"/>
  <p:tag name="KSO_WM_TEMPLATE_CATEGORY" val="custom"/>
  <p:tag name="KSO_WM_TEMPLATE_INDEX" val="20205081"/>
</p:tagLst>
</file>

<file path=ppt/tags/tag127.xml><?xml version="1.0" encoding="utf-8"?>
<p:tagLst xmlns:p="http://schemas.openxmlformats.org/presentationml/2006/main">
  <p:tag name="KSO_WM_BEAUTIFY_FLAG" val="#wm#"/>
  <p:tag name="KSO_WM_TEMPLATE_CATEGORY" val="custom"/>
  <p:tag name="KSO_WM_TEMPLATE_INDEX" val="20205081"/>
</p:tagLst>
</file>

<file path=ppt/tags/tag128.xml><?xml version="1.0" encoding="utf-8"?>
<p:tagLst xmlns:p="http://schemas.openxmlformats.org/presentationml/2006/main">
  <p:tag name="KSO_WM_BEAUTIFY_FLAG" val="#wm#"/>
  <p:tag name="KSO_WM_TEMPLATE_CATEGORY" val="custom"/>
  <p:tag name="KSO_WM_TEMPLATE_INDEX" val="20205081"/>
</p:tagLst>
</file>

<file path=ppt/tags/tag129.xml><?xml version="1.0" encoding="utf-8"?>
<p:tagLst xmlns:p="http://schemas.openxmlformats.org/presentationml/2006/main">
  <p:tag name="KSO_WM_BEAUTIFY_FLAG" val="#wm#"/>
  <p:tag name="KSO_WM_TEMPLATE_CATEGORY" val="custom"/>
  <p:tag name="KSO_WM_TEMPLATE_INDEX" val="2020508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205081"/>
</p:tagLst>
</file>

<file path=ppt/tags/tag131.xml><?xml version="1.0" encoding="utf-8"?>
<p:tagLst xmlns:p="http://schemas.openxmlformats.org/presentationml/2006/main">
  <p:tag name="KSO_WM_BEAUTIFY_FLAG" val="#wm#"/>
  <p:tag name="KSO_WM_TEMPLATE_CATEGORY" val="custom"/>
  <p:tag name="KSO_WM_TEMPLATE_INDEX" val="20205081"/>
</p:tagLst>
</file>

<file path=ppt/tags/tag132.xml><?xml version="1.0" encoding="utf-8"?>
<p:tagLst xmlns:p="http://schemas.openxmlformats.org/presentationml/2006/main">
  <p:tag name="KSO_WM_BEAUTIFY_FLAG" val="#wm#"/>
  <p:tag name="KSO_WM_TEMPLATE_CATEGORY" val="custom"/>
  <p:tag name="KSO_WM_TEMPLATE_INDEX" val="20205081"/>
</p:tagLst>
</file>

<file path=ppt/tags/tag133.xml><?xml version="1.0" encoding="utf-8"?>
<p:tagLst xmlns:p="http://schemas.openxmlformats.org/presentationml/2006/main">
  <p:tag name="KSO_WM_BEAUTIFY_FLAG" val="#wm#"/>
  <p:tag name="KSO_WM_TEMPLATE_CATEGORY" val="custom"/>
  <p:tag name="KSO_WM_TEMPLATE_INDEX" val="20205081"/>
</p:tagLst>
</file>

<file path=ppt/tags/tag134.xml><?xml version="1.0" encoding="utf-8"?>
<p:tagLst xmlns:p="http://schemas.openxmlformats.org/presentationml/2006/main">
  <p:tag name="KSO_WM_BEAUTIFY_FLAG" val="#wm#"/>
  <p:tag name="KSO_WM_TEMPLATE_CATEGORY" val="custom"/>
  <p:tag name="KSO_WM_TEMPLATE_INDEX" val="20205081"/>
</p:tagLst>
</file>

<file path=ppt/tags/tag135.xml><?xml version="1.0" encoding="utf-8"?>
<p:tagLst xmlns:p="http://schemas.openxmlformats.org/presentationml/2006/main">
  <p:tag name="KSO_WM_BEAUTIFY_FLAG" val="#wm#"/>
  <p:tag name="KSO_WM_TEMPLATE_CATEGORY" val="custom"/>
  <p:tag name="KSO_WM_TEMPLATE_INDEX" val="20205081"/>
</p:tagLst>
</file>

<file path=ppt/tags/tag136.xml><?xml version="1.0" encoding="utf-8"?>
<p:tagLst xmlns:p="http://schemas.openxmlformats.org/presentationml/2006/main">
  <p:tag name="KSO_WM_BEAUTIFY_FLAG" val="#wm#"/>
  <p:tag name="KSO_WM_TEMPLATE_CATEGORY" val="custom"/>
  <p:tag name="KSO_WM_TEMPLATE_INDEX" val="20205081"/>
</p:tagLst>
</file>

<file path=ppt/tags/tag137.xml><?xml version="1.0" encoding="utf-8"?>
<p:tagLst xmlns:p="http://schemas.openxmlformats.org/presentationml/2006/main">
  <p:tag name="KSO_WM_BEAUTIFY_FLAG" val="#wm#"/>
  <p:tag name="KSO_WM_TEMPLATE_CATEGORY" val="custom"/>
  <p:tag name="KSO_WM_TEMPLATE_INDEX" val="20205081"/>
</p:tagLst>
</file>

<file path=ppt/tags/tag138.xml><?xml version="1.0" encoding="utf-8"?>
<p:tagLst xmlns:p="http://schemas.openxmlformats.org/presentationml/2006/main">
  <p:tag name="KSO_WM_BEAUTIFY_FLAG" val="#wm#"/>
  <p:tag name="KSO_WM_TEMPLATE_CATEGORY" val="custom"/>
  <p:tag name="KSO_WM_TEMPLATE_INDEX" val="20205081"/>
</p:tagLst>
</file>

<file path=ppt/tags/tag139.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BEAUTIFY_FLAG" val="#wm#"/>
  <p:tag name="KSO_WM_TEMPLATE_CATEGORY" val="custom"/>
  <p:tag name="KSO_WM_TEMPLATE_INDEX" val="20205081"/>
</p:tagLst>
</file>

<file path=ppt/tags/tag141.xml><?xml version="1.0" encoding="utf-8"?>
<p:tagLst xmlns:p="http://schemas.openxmlformats.org/presentationml/2006/main">
  <p:tag name="KSO_WM_BEAUTIFY_FLAG" val="#wm#"/>
  <p:tag name="KSO_WM_TEMPLATE_CATEGORY" val="custom"/>
  <p:tag name="KSO_WM_TEMPLATE_INDEX" val="20205081"/>
</p:tagLst>
</file>

<file path=ppt/tags/tag142.xml><?xml version="1.0" encoding="utf-8"?>
<p:tagLst xmlns:p="http://schemas.openxmlformats.org/presentationml/2006/main">
  <p:tag name="KSO_WM_BEAUTIFY_FLAG" val="#wm#"/>
  <p:tag name="KSO_WM_TEMPLATE_CATEGORY" val="custom"/>
  <p:tag name="KSO_WM_TEMPLATE_INDEX" val="20205081"/>
</p:tagLst>
</file>

<file path=ppt/tags/tag143.xml><?xml version="1.0" encoding="utf-8"?>
<p:tagLst xmlns:p="http://schemas.openxmlformats.org/presentationml/2006/main">
  <p:tag name="commondata" val="eyJoZGlkIjoiMDkxZjZiMGUxZjVhNWRlODlmODBiNjlkN2UzMjcxZDEifQ=="/>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32331</Words>
  <Application>WPS 演示</Application>
  <PresentationFormat>宽屏</PresentationFormat>
  <Paragraphs>889</Paragraphs>
  <Slides>91</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91</vt:i4>
      </vt:variant>
    </vt:vector>
  </HeadingPairs>
  <TitlesOfParts>
    <vt:vector size="103" baseType="lpstr">
      <vt:lpstr>Arial</vt:lpstr>
      <vt:lpstr>宋体</vt:lpstr>
      <vt:lpstr>Wingdings</vt:lpstr>
      <vt:lpstr>Wingdings</vt:lpstr>
      <vt:lpstr>黑体</vt:lpstr>
      <vt:lpstr>微软雅黑</vt:lpstr>
      <vt:lpstr>微软雅黑</vt:lpstr>
      <vt:lpstr>仿宋</vt:lpstr>
      <vt:lpstr>Arial Unicode MS</vt:lpstr>
      <vt:lpstr>Calibri</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205</cp:revision>
  <dcterms:created xsi:type="dcterms:W3CDTF">2019-06-19T02:08:00Z</dcterms:created>
  <dcterms:modified xsi:type="dcterms:W3CDTF">2025-10-29T02:36:16Z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193F920DE12B4F5F82F901CDD27AA192_13</vt:lpwstr>
  </property>
</Properties>
</file>